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07" r:id="rId3"/>
  </p:sldMasterIdLst>
  <p:notesMasterIdLst>
    <p:notesMasterId r:id="rId45"/>
  </p:notesMasterIdLst>
  <p:handoutMasterIdLst>
    <p:handoutMasterId r:id="rId46"/>
  </p:handoutMasterIdLst>
  <p:sldIdLst>
    <p:sldId id="330" r:id="rId4"/>
    <p:sldId id="355" r:id="rId5"/>
    <p:sldId id="363" r:id="rId6"/>
    <p:sldId id="356" r:id="rId7"/>
    <p:sldId id="377" r:id="rId8"/>
    <p:sldId id="358" r:id="rId9"/>
    <p:sldId id="360" r:id="rId10"/>
    <p:sldId id="404" r:id="rId11"/>
    <p:sldId id="406" r:id="rId12"/>
    <p:sldId id="317" r:id="rId13"/>
    <p:sldId id="414" r:id="rId14"/>
    <p:sldId id="364" r:id="rId15"/>
    <p:sldId id="384" r:id="rId16"/>
    <p:sldId id="381" r:id="rId17"/>
    <p:sldId id="387" r:id="rId18"/>
    <p:sldId id="408" r:id="rId19"/>
    <p:sldId id="367" r:id="rId20"/>
    <p:sldId id="368" r:id="rId21"/>
    <p:sldId id="401" r:id="rId22"/>
    <p:sldId id="402" r:id="rId23"/>
    <p:sldId id="394" r:id="rId24"/>
    <p:sldId id="415" r:id="rId25"/>
    <p:sldId id="417" r:id="rId26"/>
    <p:sldId id="416" r:id="rId27"/>
    <p:sldId id="371" r:id="rId28"/>
    <p:sldId id="344" r:id="rId29"/>
    <p:sldId id="386" r:id="rId30"/>
    <p:sldId id="379" r:id="rId31"/>
    <p:sldId id="412" r:id="rId32"/>
    <p:sldId id="395" r:id="rId33"/>
    <p:sldId id="374" r:id="rId34"/>
    <p:sldId id="380" r:id="rId35"/>
    <p:sldId id="365" r:id="rId36"/>
    <p:sldId id="341" r:id="rId37"/>
    <p:sldId id="397" r:id="rId38"/>
    <p:sldId id="396" r:id="rId39"/>
    <p:sldId id="349" r:id="rId40"/>
    <p:sldId id="347" r:id="rId41"/>
    <p:sldId id="351" r:id="rId42"/>
    <p:sldId id="382" r:id="rId43"/>
    <p:sldId id="378" r:id="rId44"/>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94859" autoAdjust="0"/>
  </p:normalViewPr>
  <p:slideViewPr>
    <p:cSldViewPr>
      <p:cViewPr varScale="1">
        <p:scale>
          <a:sx n="70" d="100"/>
          <a:sy n="70" d="100"/>
        </p:scale>
        <p:origin x="384" y="72"/>
      </p:cViewPr>
      <p:guideLst>
        <p:guide orient="horz" pos="2160"/>
        <p:guide pos="2880"/>
      </p:guideLst>
    </p:cSldViewPr>
  </p:slideViewPr>
  <p:outlineViewPr>
    <p:cViewPr>
      <p:scale>
        <a:sx n="33" d="100"/>
        <a:sy n="33" d="100"/>
      </p:scale>
      <p:origin x="0" y="-2028"/>
    </p:cViewPr>
  </p:outlineViewPr>
  <p:notesTextViewPr>
    <p:cViewPr>
      <p:scale>
        <a:sx n="3" d="2"/>
        <a:sy n="3" d="2"/>
      </p:scale>
      <p:origin x="0" y="0"/>
    </p:cViewPr>
  </p:notesTextViewPr>
  <p:sorterViewPr>
    <p:cViewPr>
      <p:scale>
        <a:sx n="70" d="100"/>
        <a:sy n="70" d="100"/>
      </p:scale>
      <p:origin x="0" y="-2058"/>
    </p:cViewPr>
  </p:sorterViewPr>
  <p:notesViewPr>
    <p:cSldViewPr>
      <p:cViewPr varScale="1">
        <p:scale>
          <a:sx n="77" d="100"/>
          <a:sy n="77" d="100"/>
        </p:scale>
        <p:origin x="5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289DF7EF-DB1B-4E70-9B91-6CCDEACDAA29}" type="datetimeFigureOut">
              <a:rPr lang="en-US" smtClean="0"/>
              <a:t>2/11/2015</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97EF0D36-FAED-491D-859F-69A11086FB14}" type="slidenum">
              <a:rPr lang="en-US" smtClean="0"/>
              <a:t>‹#›</a:t>
            </a:fld>
            <a:endParaRPr lang="en-US"/>
          </a:p>
        </p:txBody>
      </p:sp>
    </p:spTree>
    <p:extLst>
      <p:ext uri="{BB962C8B-B14F-4D97-AF65-F5344CB8AC3E}">
        <p14:creationId xmlns:p14="http://schemas.microsoft.com/office/powerpoint/2010/main" val="15383214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54C27F11-15A5-4FC8-A10E-858D45E59CF9}" type="datetimeFigureOut">
              <a:rPr lang="en-US" smtClean="0"/>
              <a:t>2/11/2015</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05750648-6BF1-4661-85B4-1B9BE249DAEE}" type="slidenum">
              <a:rPr lang="en-US" smtClean="0"/>
              <a:t>‹#›</a:t>
            </a:fld>
            <a:endParaRPr lang="en-US"/>
          </a:p>
        </p:txBody>
      </p:sp>
    </p:spTree>
    <p:extLst>
      <p:ext uri="{BB962C8B-B14F-4D97-AF65-F5344CB8AC3E}">
        <p14:creationId xmlns:p14="http://schemas.microsoft.com/office/powerpoint/2010/main" val="447694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 km away</a:t>
            </a:r>
            <a:r>
              <a:rPr lang="en-US" baseline="0" dirty="0" smtClean="0"/>
              <a:t> </a:t>
            </a:r>
            <a:r>
              <a:rPr lang="en-US" dirty="0" smtClean="0"/>
              <a:t>~7 km across Caldera, 4000 ft of relief,</a:t>
            </a:r>
            <a:r>
              <a:rPr lang="en-US" baseline="0" dirty="0" smtClean="0"/>
              <a:t> Paulina Peak just under 8000 ft, Pre-caldera peak may have been 10,000 ft</a:t>
            </a:r>
            <a:endParaRPr lang="en-US" dirty="0"/>
          </a:p>
        </p:txBody>
      </p:sp>
      <p:sp>
        <p:nvSpPr>
          <p:cNvPr id="4" name="Slide Number Placeholder 3"/>
          <p:cNvSpPr>
            <a:spLocks noGrp="1"/>
          </p:cNvSpPr>
          <p:nvPr>
            <p:ph type="sldNum" sz="quarter" idx="10"/>
          </p:nvPr>
        </p:nvSpPr>
        <p:spPr/>
        <p:txBody>
          <a:bodyPr/>
          <a:lstStyle/>
          <a:p>
            <a:fld id="{3433B1FB-6FD3-4AA0-9725-64F8BD3F836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43026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added the diverter degradation results from Daniel’s Stanford paper. The key here is to show that we have a variety of materials that will degrade at different temperatures. Every stimulation we design will be unique and targeted to fit the characteristic of the reservoir.</a:t>
            </a:r>
            <a:endParaRPr lang="en-US" dirty="0"/>
          </a:p>
        </p:txBody>
      </p:sp>
      <p:sp>
        <p:nvSpPr>
          <p:cNvPr id="4" name="Slide Number Placeholder 3"/>
          <p:cNvSpPr>
            <a:spLocks noGrp="1"/>
          </p:cNvSpPr>
          <p:nvPr>
            <p:ph type="sldNum" sz="quarter" idx="10"/>
          </p:nvPr>
        </p:nvSpPr>
        <p:spPr/>
        <p:txBody>
          <a:bodyPr/>
          <a:lstStyle/>
          <a:p>
            <a:fld id="{991C1561-17CB-47CD-9C1C-F8F3FD002D21}" type="slidenum">
              <a:rPr lang="en-US" smtClean="0"/>
              <a:pPr/>
              <a:t>3</a:t>
            </a:fld>
            <a:endParaRPr lang="en-US" dirty="0"/>
          </a:p>
        </p:txBody>
      </p:sp>
    </p:spTree>
    <p:extLst>
      <p:ext uri="{BB962C8B-B14F-4D97-AF65-F5344CB8AC3E}">
        <p14:creationId xmlns:p14="http://schemas.microsoft.com/office/powerpoint/2010/main" val="1295105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4D9E2F-36DA-4170-984A-BFCE3A52DCB9}" type="slidenum">
              <a:rPr lang="en-US" smtClean="0"/>
              <a:pPr/>
              <a:t>11</a:t>
            </a:fld>
            <a:endParaRPr lang="en-US"/>
          </a:p>
        </p:txBody>
      </p:sp>
    </p:spTree>
    <p:extLst>
      <p:ext uri="{BB962C8B-B14F-4D97-AF65-F5344CB8AC3E}">
        <p14:creationId xmlns:p14="http://schemas.microsoft.com/office/powerpoint/2010/main" val="29410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750648-6BF1-4661-85B4-1B9BE249DAEE}" type="slidenum">
              <a:rPr lang="en-US" smtClean="0"/>
              <a:t>28</a:t>
            </a:fld>
            <a:endParaRPr lang="en-US"/>
          </a:p>
        </p:txBody>
      </p:sp>
    </p:spTree>
    <p:extLst>
      <p:ext uri="{BB962C8B-B14F-4D97-AF65-F5344CB8AC3E}">
        <p14:creationId xmlns:p14="http://schemas.microsoft.com/office/powerpoint/2010/main" val="44120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14340" name="Slide Number Placeholder 3"/>
          <p:cNvSpPr>
            <a:spLocks noGrp="1"/>
          </p:cNvSpPr>
          <p:nvPr>
            <p:ph type="sldNum" sz="quarter" idx="5"/>
          </p:nvPr>
        </p:nvSpPr>
        <p:spPr bwMode="auto">
          <a:noFill/>
          <a:ln>
            <a:miter lim="800000"/>
            <a:headEnd/>
            <a:tailEnd/>
          </a:ln>
        </p:spPr>
        <p:txBody>
          <a:bodyPr/>
          <a:lstStyle/>
          <a:p>
            <a:fld id="{C513064F-9889-49CF-A764-7779EEED92C7}" type="slidenum">
              <a:rPr lang="en-US" smtClean="0">
                <a:latin typeface="Calibri" pitchFamily="34" charset="0"/>
                <a:ea typeface="MS PGothic" pitchFamily="34" charset="-128"/>
              </a:rPr>
              <a:pPr/>
              <a:t>39</a:t>
            </a:fld>
            <a:endParaRPr lang="en-US" dirty="0" smtClean="0">
              <a:latin typeface="Calibri" pitchFamily="34" charset="0"/>
              <a:ea typeface="MS PGothic" pitchFamily="34" charset="-128"/>
            </a:endParaRPr>
          </a:p>
        </p:txBody>
      </p:sp>
    </p:spTree>
    <p:extLst>
      <p:ext uri="{BB962C8B-B14F-4D97-AF65-F5344CB8AC3E}">
        <p14:creationId xmlns:p14="http://schemas.microsoft.com/office/powerpoint/2010/main" val="86958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3-Up: 1 Top, 2 Bottom">
    <p:spTree>
      <p:nvGrpSpPr>
        <p:cNvPr id="1" name=""/>
        <p:cNvGrpSpPr/>
        <p:nvPr/>
      </p:nvGrpSpPr>
      <p:grpSpPr>
        <a:xfrm>
          <a:off x="0" y="0"/>
          <a:ext cx="0" cy="0"/>
          <a:chOff x="0" y="0"/>
          <a:chExt cx="0" cy="0"/>
        </a:xfrm>
      </p:grpSpPr>
      <p:sp>
        <p:nvSpPr>
          <p:cNvPr id="25" name="Text Placeholder 2"/>
          <p:cNvSpPr txBox="1">
            <a:spLocks/>
          </p:cNvSpPr>
          <p:nvPr/>
        </p:nvSpPr>
        <p:spPr>
          <a:xfrm>
            <a:off x="2368827" y="6507000"/>
            <a:ext cx="4114800" cy="122400"/>
          </a:xfrm>
          <a:prstGeom prst="rect">
            <a:avLst/>
          </a:prstGeom>
        </p:spPr>
        <p:txBody>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STRICTLY PRIVATE &amp; CONFIDENTIAL</a:t>
            </a:r>
            <a:endParaRPr kumimoji="0" lang="en-GB" sz="1000" b="1" i="0" u="none" strike="noStrike" kern="0" cap="none" spc="0" normalizeH="0" baseline="0" noProof="0" dirty="0">
              <a:ln>
                <a:noFill/>
              </a:ln>
              <a:solidFill>
                <a:schemeClr val="tx1"/>
              </a:solidFill>
              <a:effectLst/>
              <a:uLnTx/>
              <a:uFillTx/>
              <a:latin typeface="+mn-lt"/>
              <a:ea typeface="+mn-ea"/>
              <a:cs typeface="+mn-cs"/>
            </a:endParaRPr>
          </a:p>
        </p:txBody>
      </p:sp>
      <p:sp>
        <p:nvSpPr>
          <p:cNvPr id="12" name="Rectangle 8"/>
          <p:cNvSpPr>
            <a:spLocks noGrp="1"/>
          </p:cNvSpPr>
          <p:nvPr>
            <p:ph type="sldNum" sz="quarter" idx="15"/>
          </p:nvPr>
        </p:nvSpPr>
        <p:spPr>
          <a:xfrm>
            <a:off x="7946628" y="6524138"/>
            <a:ext cx="990600" cy="304800"/>
          </a:xfrm>
          <a:prstGeom prst="rect">
            <a:avLst/>
          </a:prstGeom>
        </p:spPr>
        <p:txBody>
          <a:bodyPr/>
          <a:lstStyle>
            <a:lvl1pPr algn="r">
              <a:defRPr/>
            </a:lvl1pPr>
            <a:extLst/>
          </a:lstStyle>
          <a:p>
            <a:fld id="{F597474F-A107-4C9F-B8E3-2276453A78C6}" type="slidenum">
              <a:rPr lang="en-US" smtClean="0"/>
              <a:pPr/>
              <a:t>‹#›</a:t>
            </a:fld>
            <a:endParaRPr lang="en-US"/>
          </a:p>
        </p:txBody>
      </p:sp>
      <p:sp>
        <p:nvSpPr>
          <p:cNvPr id="9" name="Title 8"/>
          <p:cNvSpPr>
            <a:spLocks noGrp="1"/>
          </p:cNvSpPr>
          <p:nvPr>
            <p:ph type="title"/>
          </p:nvPr>
        </p:nvSpPr>
        <p:spPr>
          <a:xfrm rot="16200000">
            <a:off x="4309215" y="-2514601"/>
            <a:ext cx="533400" cy="7543800"/>
          </a:xfrm>
        </p:spPr>
        <p:txBody>
          <a:bodyPr/>
          <a:lstStyle>
            <a:lvl1pPr>
              <a:defRPr baseline="0">
                <a:solidFill>
                  <a:schemeClr val="tx1"/>
                </a:solidFill>
              </a:defRPr>
            </a:lvl1pPr>
          </a:lstStyle>
          <a:p>
            <a:r>
              <a:rPr lang="en-US" smtClean="0"/>
              <a:t>Click to edit Master title style</a:t>
            </a:r>
            <a:endParaRPr lang="en-GB" dirty="0"/>
          </a:p>
        </p:txBody>
      </p:sp>
      <p:sp>
        <p:nvSpPr>
          <p:cNvPr id="11" name="Text Placeholder 10"/>
          <p:cNvSpPr>
            <a:spLocks noGrp="1"/>
          </p:cNvSpPr>
          <p:nvPr>
            <p:ph type="body" sz="quarter" idx="16"/>
          </p:nvPr>
        </p:nvSpPr>
        <p:spPr>
          <a:xfrm>
            <a:off x="804014" y="2202679"/>
            <a:ext cx="7543800" cy="3505200"/>
          </a:xfrm>
        </p:spPr>
        <p:txBody>
          <a:bodyPr>
            <a:noAutofit/>
          </a:bodyPr>
          <a:lstStyle>
            <a:lvl1pPr marL="228600" indent="-228600">
              <a:buClr>
                <a:srgbClr val="008000"/>
              </a:buClr>
              <a:buFont typeface="Wingdings" pitchFamily="2" charset="2"/>
              <a:buChar char=""/>
              <a:defRPr sz="1200" baseline="0"/>
            </a:lvl1pPr>
            <a:lvl2pPr marL="457200" indent="-228600">
              <a:buClr>
                <a:srgbClr val="008000"/>
              </a:buClr>
              <a:buFont typeface="Symbol" pitchFamily="18" charset="2"/>
              <a:buChar char=""/>
              <a:defRPr sz="1200"/>
            </a:lvl2pPr>
            <a:lvl3pPr marL="685800">
              <a:buClr>
                <a:srgbClr val="008000"/>
              </a:buClr>
              <a:buFont typeface="Symbol" pitchFamily="18" charset="2"/>
              <a:buChar char=""/>
              <a:defRPr sz="1200"/>
            </a:lvl3pPr>
            <a:lvl4pPr marL="914400">
              <a:buClr>
                <a:srgbClr val="008000"/>
              </a:buClr>
              <a:buFont typeface="Wingdings" pitchFamily="2" charset="2"/>
              <a:buChar char="§"/>
              <a:defRPr sz="1200"/>
            </a:lvl4pPr>
            <a:lvl5pPr marL="1143000">
              <a:buClr>
                <a:srgbClr val="008000"/>
              </a:buClr>
              <a:buFont typeface="Wingdings" pitchFamily="2" charset="2"/>
              <a:buChar cha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81659547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7474F-A107-4C9F-B8E3-2276453A78C6}" type="slidenum">
              <a:rPr lang="en-US" smtClean="0"/>
              <a:pPr/>
              <a:t>‹#›</a:t>
            </a:fld>
            <a:endParaRPr lang="en-US"/>
          </a:p>
        </p:txBody>
      </p:sp>
      <p:cxnSp>
        <p:nvCxnSpPr>
          <p:cNvPr id="7" name="Straight Connector 6"/>
          <p:cNvCxnSpPr/>
          <p:nvPr/>
        </p:nvCxnSpPr>
        <p:spPr>
          <a:xfrm>
            <a:off x="457200" y="685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cxnSp>
        <p:nvCxnSpPr>
          <p:cNvPr id="2" name="Straight Connector 1"/>
          <p:cNvCxnSpPr/>
          <p:nvPr/>
        </p:nvCxnSpPr>
        <p:spPr>
          <a:xfrm>
            <a:off x="457200" y="685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0" y="6492875"/>
            <a:ext cx="457200" cy="365125"/>
          </a:xfrm>
        </p:spPr>
        <p:txBody>
          <a:bodyPr/>
          <a:lstStyle>
            <a:lvl1pPr>
              <a:defRPr b="1">
                <a:solidFill>
                  <a:schemeClr val="bg1"/>
                </a:solidFill>
              </a:defRPr>
            </a:lvl1pPr>
          </a:lstStyle>
          <a:p>
            <a:fld id="{F597474F-A107-4C9F-B8E3-2276453A78C6}" type="slidenum">
              <a:rPr lang="en-US" smtClean="0"/>
              <a:pPr/>
              <a:t>‹#›</a:t>
            </a:fld>
            <a:endParaRPr lang="en-US"/>
          </a:p>
        </p:txBody>
      </p:sp>
      <p:cxnSp>
        <p:nvCxnSpPr>
          <p:cNvPr id="9" name="Straight Connector 8"/>
          <p:cNvCxnSpPr/>
          <p:nvPr/>
        </p:nvCxnSpPr>
        <p:spPr>
          <a:xfrm>
            <a:off x="457200" y="685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7474F-A107-4C9F-B8E3-2276453A78C6}" type="slidenum">
              <a:rPr lang="en-US" smtClean="0"/>
              <a:pPr/>
              <a:t>‹#›</a:t>
            </a:fld>
            <a:endParaRPr lang="en-US"/>
          </a:p>
        </p:txBody>
      </p:sp>
      <p:cxnSp>
        <p:nvCxnSpPr>
          <p:cNvPr id="11" name="Straight Connector 10"/>
          <p:cNvCxnSpPr/>
          <p:nvPr/>
        </p:nvCxnSpPr>
        <p:spPr>
          <a:xfrm>
            <a:off x="457200" y="685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7474F-A107-4C9F-B8E3-2276453A78C6}" type="slidenum">
              <a:rPr lang="en-US" smtClean="0"/>
              <a:pPr/>
              <a:t>‹#›</a:t>
            </a:fld>
            <a:endParaRPr lang="en-US"/>
          </a:p>
        </p:txBody>
      </p:sp>
      <p:cxnSp>
        <p:nvCxnSpPr>
          <p:cNvPr id="7" name="Straight Connector 6"/>
          <p:cNvCxnSpPr/>
          <p:nvPr/>
        </p:nvCxnSpPr>
        <p:spPr>
          <a:xfrm>
            <a:off x="457200" y="685800"/>
            <a:ext cx="8229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6586536" y="612648"/>
            <a:ext cx="957264" cy="457200"/>
          </a:xfrm>
          <a:prstGeom prst="rect">
            <a:avLst/>
          </a:prstGeom>
        </p:spPr>
        <p:txBody>
          <a:bodyPr/>
          <a:lstStyle>
            <a:lvl1pPr>
              <a:defRPr/>
            </a:lvl1pPr>
          </a:lstStyle>
          <a:p>
            <a:fld id="{765309BB-A155-4A50-AD80-ABFFD7D580B4}" type="datetimeFigureOut">
              <a:rPr lang="en-US" smtClean="0"/>
              <a:pPr/>
              <a:t>2/11/2015</a:t>
            </a:fld>
            <a:endParaRPr lang="en-US"/>
          </a:p>
        </p:txBody>
      </p:sp>
      <p:sp>
        <p:nvSpPr>
          <p:cNvPr id="7" name="Rectangle 5"/>
          <p:cNvSpPr>
            <a:spLocks noGrp="1" noChangeArrowheads="1"/>
          </p:cNvSpPr>
          <p:nvPr>
            <p:ph type="ftr" sz="quarter" idx="11"/>
          </p:nvPr>
        </p:nvSpPr>
        <p:spPr/>
        <p:txBody>
          <a:bodyPr/>
          <a:lstStyle>
            <a:lvl1pPr>
              <a:defRPr/>
            </a:lvl1pPr>
          </a:lstStyle>
          <a:p>
            <a:endParaRPr lang="en-US"/>
          </a:p>
        </p:txBody>
      </p:sp>
      <p:sp>
        <p:nvSpPr>
          <p:cNvPr id="8" name="Rectangle 6"/>
          <p:cNvSpPr>
            <a:spLocks noGrp="1" noChangeArrowheads="1"/>
          </p:cNvSpPr>
          <p:nvPr>
            <p:ph type="sldNum" sz="quarter" idx="12"/>
          </p:nvPr>
        </p:nvSpPr>
        <p:spPr>
          <a:xfrm>
            <a:off x="6553200" y="6248400"/>
            <a:ext cx="1905000" cy="457200"/>
          </a:xfrm>
          <a:prstGeom prst="rect">
            <a:avLst/>
          </a:prstGeom>
        </p:spPr>
        <p:txBody>
          <a:bodyPr/>
          <a:lstStyle>
            <a:lvl1pPr eaLnBrk="0" hangingPunct="0">
              <a:defRPr>
                <a:latin typeface="Arial" charset="0"/>
                <a:ea typeface="ヒラギノ角ゴ Pro W3" pitchFamily="1" charset="-128"/>
                <a:cs typeface="+mn-cs"/>
              </a:defRPr>
            </a:lvl1pPr>
          </a:lstStyle>
          <a:p>
            <a:fld id="{F597474F-A107-4C9F-B8E3-2276453A78C6}" type="slidenum">
              <a:rPr lang="en-US" smtClean="0"/>
              <a:pPr/>
              <a:t>‹#›</a:t>
            </a:fld>
            <a:endParaRPr lang="en-US"/>
          </a:p>
        </p:txBody>
      </p:sp>
    </p:spTree>
    <p:extLst>
      <p:ext uri="{BB962C8B-B14F-4D97-AF65-F5344CB8AC3E}">
        <p14:creationId xmlns:p14="http://schemas.microsoft.com/office/powerpoint/2010/main" val="479948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8" name="Rectangle 8"/>
          <p:cNvSpPr>
            <a:spLocks noGrp="1"/>
          </p:cNvSpPr>
          <p:nvPr>
            <p:ph type="sldNum" sz="quarter" idx="11"/>
          </p:nvPr>
        </p:nvSpPr>
        <p:spPr>
          <a:xfrm>
            <a:off x="8458200" y="6473952"/>
            <a:ext cx="533400" cy="304800"/>
          </a:xfrm>
        </p:spPr>
        <p:txBody>
          <a:bodyPr/>
          <a:lstStyle/>
          <a:p>
            <a:fld id="{F597474F-A107-4C9F-B8E3-2276453A78C6}" type="slidenum">
              <a:rPr lang="en-US" smtClean="0"/>
              <a:pPr/>
              <a:t>‹#›</a:t>
            </a:fld>
            <a:endParaRPr lang="en-US"/>
          </a:p>
        </p:txBody>
      </p:sp>
      <p:sp>
        <p:nvSpPr>
          <p:cNvPr id="6" name="Text Placeholder 5"/>
          <p:cNvSpPr>
            <a:spLocks noGrp="1"/>
          </p:cNvSpPr>
          <p:nvPr>
            <p:ph type="body" sz="quarter" idx="13"/>
          </p:nvPr>
        </p:nvSpPr>
        <p:spPr>
          <a:xfrm>
            <a:off x="457200" y="685800"/>
            <a:ext cx="7772400" cy="5562600"/>
          </a:xfrm>
        </p:spPr>
        <p:txBody>
          <a:bodyPr>
            <a:normAutofit/>
          </a:bodyPr>
          <a:lstStyle>
            <a:lvl1pPr marL="0" indent="365760">
              <a:buClr>
                <a:srgbClr val="FFC000"/>
              </a:buClr>
              <a:buSzPct val="80000"/>
              <a:buFont typeface="Wingdings 2" pitchFamily="18" charset="2"/>
              <a:buChar char=""/>
              <a:defRPr sz="2400"/>
            </a:lvl1pPr>
            <a:lvl2pPr marL="742950" indent="365760">
              <a:buClr>
                <a:srgbClr val="FFC000"/>
              </a:buClr>
              <a:buSzPct val="80000"/>
              <a:buFont typeface="Wingdings 2" pitchFamily="18" charset="2"/>
              <a:buChar char=""/>
              <a:defRPr sz="2400"/>
            </a:lvl2pPr>
            <a:lvl3pPr indent="365760">
              <a:buClr>
                <a:srgbClr val="FFC000"/>
              </a:buClr>
              <a:buSzPct val="80000"/>
              <a:buFont typeface="Wingdings 2" pitchFamily="18" charset="2"/>
              <a:buChar char=""/>
              <a:defRPr sz="2400"/>
            </a:lvl3pPr>
            <a:lvl4pPr indent="365760">
              <a:buClr>
                <a:srgbClr val="FFC000"/>
              </a:buClr>
              <a:buSzPct val="80000"/>
              <a:buFont typeface="Wingdings 2" pitchFamily="18" charset="2"/>
              <a:buChar char=""/>
              <a:defRPr sz="2400"/>
            </a:lvl4pPr>
            <a:lvl5pPr indent="365760">
              <a:buClr>
                <a:srgbClr val="FFC000"/>
              </a:buClr>
              <a:buSzPct val="80000"/>
              <a:buFont typeface="Wingdings 2" pitchFamily="18" charset="2"/>
              <a:buChar cha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2"/>
          <p:cNvSpPr>
            <a:spLocks noGrp="1"/>
          </p:cNvSpPr>
          <p:nvPr>
            <p:ph type="title" hasCustomPrompt="1"/>
          </p:nvPr>
        </p:nvSpPr>
        <p:spPr>
          <a:xfrm>
            <a:off x="228600" y="0"/>
            <a:ext cx="6400800" cy="5334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14199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676400"/>
            <a:ext cx="7772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2"/>
          </p:nvPr>
        </p:nvSpPr>
        <p:spPr>
          <a:xfrm>
            <a:off x="7239000" y="6400800"/>
            <a:ext cx="1905000" cy="457200"/>
          </a:xfrm>
          <a:ln/>
        </p:spPr>
        <p:txBody>
          <a:bodyPr/>
          <a:lstStyle>
            <a:lvl1pPr>
              <a:defRPr/>
            </a:lvl1pPr>
          </a:lstStyle>
          <a:p>
            <a:pPr>
              <a:defRPr/>
            </a:pPr>
            <a:fld id="{DAABE266-3F24-4F70-A9C0-A2F22FA86081}" type="slidenum">
              <a:rPr lang="en-US"/>
              <a:pPr>
                <a:defRPr/>
              </a:pPr>
              <a:t>‹#›</a:t>
            </a:fld>
            <a:endParaRPr lang="en-US"/>
          </a:p>
        </p:txBody>
      </p:sp>
    </p:spTree>
    <p:extLst>
      <p:ext uri="{BB962C8B-B14F-4D97-AF65-F5344CB8AC3E}">
        <p14:creationId xmlns:p14="http://schemas.microsoft.com/office/powerpoint/2010/main" val="525886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857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7755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393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6235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55164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622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7178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60580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503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7084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2533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676400"/>
            <a:ext cx="7772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2"/>
          </p:nvPr>
        </p:nvSpPr>
        <p:spPr>
          <a:xfrm>
            <a:off x="7239000" y="6400800"/>
            <a:ext cx="1905000" cy="457200"/>
          </a:xfrm>
          <a:ln/>
        </p:spPr>
        <p:txBody>
          <a:bodyPr/>
          <a:lstStyle>
            <a:lvl1pPr>
              <a:defRPr/>
            </a:lvl1pPr>
          </a:lstStyle>
          <a:p>
            <a:pPr>
              <a:defRPr/>
            </a:pPr>
            <a:fld id="{DAABE266-3F24-4F70-A9C0-A2F22FA8608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24134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74417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8781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76495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49471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2564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14948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1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4305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19869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11132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8295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676400"/>
            <a:ext cx="77724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2"/>
          </p:nvPr>
        </p:nvSpPr>
        <p:spPr>
          <a:xfrm>
            <a:off x="7239000" y="6400800"/>
            <a:ext cx="1905000" cy="457200"/>
          </a:xfrm>
          <a:ln/>
        </p:spPr>
        <p:txBody>
          <a:bodyPr/>
          <a:lstStyle>
            <a:lvl1pPr>
              <a:defRPr/>
            </a:lvl1pPr>
          </a:lstStyle>
          <a:p>
            <a:pPr>
              <a:defRPr/>
            </a:pPr>
            <a:fld id="{DAABE266-3F24-4F70-A9C0-A2F22FA8608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6270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65309BB-A155-4A50-AD80-ABFFD7D580B4}" type="datetimeFigureOut">
              <a:rPr lang="en-US" smtClean="0"/>
              <a:pPr/>
              <a:t>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97474F-A107-4C9F-B8E3-2276453A78C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cstate="print">
            <a:lum/>
          </a:blip>
          <a:srcRect/>
          <a:stretch>
            <a:fillRect t="85000" r="6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7474F-A107-4C9F-B8E3-2276453A78C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433174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9ACC11-21BD-47FB-8147-32A617FD0990}" type="datetimeFigureOut">
              <a:rPr lang="en-US" smtClean="0">
                <a:solidFill>
                  <a:prstClr val="black">
                    <a:tint val="75000"/>
                  </a:prstClr>
                </a:solidFill>
              </a:rPr>
              <a:pPr/>
              <a:t>2/11/2015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EFFCA-D8AF-40CF-AC58-0392C801A69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047815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tcladouhos\Desktop\Picture1.jpg"/>
          <p:cNvPicPr>
            <a:picLocks noChangeAspect="1" noChangeArrowheads="1"/>
          </p:cNvPicPr>
          <p:nvPr/>
        </p:nvPicPr>
        <p:blipFill>
          <a:blip r:embed="rId2" cstate="print"/>
          <a:srcRect l="15381" t="3582" r="18159" b="24781"/>
          <a:stretch>
            <a:fillRect/>
          </a:stretch>
        </p:blipFill>
        <p:spPr bwMode="auto">
          <a:xfrm>
            <a:off x="6210300" y="4495800"/>
            <a:ext cx="2743200" cy="2194560"/>
          </a:xfrm>
          <a:prstGeom prst="rect">
            <a:avLst/>
          </a:prstGeom>
          <a:noFill/>
          <a:ln w="15875">
            <a:solidFill>
              <a:schemeClr val="tx1"/>
            </a:solidFill>
          </a:ln>
        </p:spPr>
      </p:pic>
      <p:sp>
        <p:nvSpPr>
          <p:cNvPr id="2" name="TextBox 1"/>
          <p:cNvSpPr txBox="1"/>
          <p:nvPr/>
        </p:nvSpPr>
        <p:spPr>
          <a:xfrm>
            <a:off x="990600" y="3657600"/>
            <a:ext cx="4991100" cy="1200329"/>
          </a:xfrm>
          <a:prstGeom prst="rect">
            <a:avLst/>
          </a:prstGeom>
          <a:noFill/>
        </p:spPr>
        <p:txBody>
          <a:bodyPr wrap="square" rtlCol="0">
            <a:spAutoFit/>
          </a:bodyPr>
          <a:lstStyle/>
          <a:p>
            <a:pPr algn="ctr"/>
            <a:r>
              <a:rPr lang="en-US" sz="2400" dirty="0"/>
              <a:t>Trenton T. Cladouhos, Susan Petty, Michael W. Swyer, </a:t>
            </a:r>
            <a:r>
              <a:rPr lang="en-US" sz="2400" dirty="0" smtClean="0"/>
              <a:t>Matthew </a:t>
            </a:r>
            <a:r>
              <a:rPr lang="en-US" sz="2400" dirty="0"/>
              <a:t>E. Uddenberg, and Yini </a:t>
            </a:r>
            <a:r>
              <a:rPr lang="en-US" sz="2400" dirty="0" smtClean="0"/>
              <a:t>Nordin</a:t>
            </a:r>
            <a:endParaRPr lang="en-US" sz="2400" dirty="0"/>
          </a:p>
        </p:txBody>
      </p:sp>
      <p:pic>
        <p:nvPicPr>
          <p:cNvPr id="5" name="Picture 1" descr="cid:image001.png@01CC6E1A.4F504F10"/>
          <p:cNvPicPr>
            <a:picLocks noChangeAspect="1" noChangeArrowheads="1"/>
          </p:cNvPicPr>
          <p:nvPr/>
        </p:nvPicPr>
        <p:blipFill>
          <a:blip r:embed="rId3" cstate="print"/>
          <a:srcRect/>
          <a:stretch>
            <a:fillRect/>
          </a:stretch>
        </p:blipFill>
        <p:spPr bwMode="auto">
          <a:xfrm>
            <a:off x="6210300" y="3947160"/>
            <a:ext cx="2743200" cy="488731"/>
          </a:xfrm>
          <a:prstGeom prst="rect">
            <a:avLst/>
          </a:prstGeom>
          <a:noFill/>
          <a:ln w="9525">
            <a:noFill/>
            <a:miter lim="800000"/>
            <a:headEnd/>
            <a:tailEnd/>
          </a:ln>
        </p:spPr>
      </p:pic>
      <p:sp>
        <p:nvSpPr>
          <p:cNvPr id="3" name="Rectangle 2"/>
          <p:cNvSpPr/>
          <p:nvPr/>
        </p:nvSpPr>
        <p:spPr>
          <a:xfrm>
            <a:off x="1524000" y="1295400"/>
            <a:ext cx="6477000" cy="1200329"/>
          </a:xfrm>
          <a:prstGeom prst="rect">
            <a:avLst/>
          </a:prstGeom>
        </p:spPr>
        <p:txBody>
          <a:bodyPr wrap="square">
            <a:spAutoFit/>
          </a:bodyPr>
          <a:lstStyle/>
          <a:p>
            <a:pPr algn="ctr">
              <a:spcBef>
                <a:spcPts val="1200"/>
              </a:spcBef>
              <a:spcAft>
                <a:spcPts val="300"/>
              </a:spcAft>
            </a:pPr>
            <a:r>
              <a:rPr lang="en-US" sz="3600" b="1" kern="1400" dirty="0" smtClean="0">
                <a:latin typeface="+mj-lt"/>
                <a:ea typeface="Times New Roman" panose="02020603050405020304" pitchFamily="18" charset="0"/>
              </a:rPr>
              <a:t>2014 Results </a:t>
            </a:r>
            <a:r>
              <a:rPr lang="en-US" sz="3600" b="1" kern="1400" dirty="0">
                <a:latin typeface="+mj-lt"/>
                <a:ea typeface="Times New Roman" panose="02020603050405020304" pitchFamily="18" charset="0"/>
              </a:rPr>
              <a:t>from Newberry Volcano EGS Demonstration</a:t>
            </a:r>
            <a:endParaRPr lang="en-US" sz="3600" b="1" kern="1400" dirty="0">
              <a:effectLst/>
              <a:latin typeface="+mj-lt"/>
              <a:ea typeface="Times New Roman" panose="02020603050405020304" pitchFamily="18" charset="0"/>
            </a:endParaRPr>
          </a:p>
        </p:txBody>
      </p:sp>
      <p:sp>
        <p:nvSpPr>
          <p:cNvPr id="7" name="Subtitle 2"/>
          <p:cNvSpPr>
            <a:spLocks noGrp="1"/>
          </p:cNvSpPr>
          <p:nvPr>
            <p:ph type="subTitle" idx="1"/>
          </p:nvPr>
        </p:nvSpPr>
        <p:spPr>
          <a:xfrm>
            <a:off x="457200" y="5066012"/>
            <a:ext cx="6400800" cy="1066800"/>
          </a:xfrm>
        </p:spPr>
        <p:txBody>
          <a:bodyPr>
            <a:normAutofit/>
          </a:bodyPr>
          <a:lstStyle/>
          <a:p>
            <a:pPr eaLnBrk="1" hangingPunct="1">
              <a:spcBef>
                <a:spcPct val="0"/>
              </a:spcBef>
            </a:pPr>
            <a:r>
              <a:rPr lang="en-US" sz="2400" dirty="0" smtClean="0">
                <a:solidFill>
                  <a:srgbClr val="898989"/>
                </a:solidFill>
              </a:rPr>
              <a:t>Stanford Geothermal Workshop</a:t>
            </a:r>
          </a:p>
          <a:p>
            <a:pPr eaLnBrk="1" hangingPunct="1">
              <a:spcBef>
                <a:spcPct val="0"/>
              </a:spcBef>
            </a:pPr>
            <a:r>
              <a:rPr lang="en-US" sz="2400" dirty="0" smtClean="0">
                <a:solidFill>
                  <a:srgbClr val="898989"/>
                </a:solidFill>
              </a:rPr>
              <a:t>January 27, 2015</a:t>
            </a:r>
          </a:p>
        </p:txBody>
      </p:sp>
    </p:spTree>
    <p:extLst>
      <p:ext uri="{BB962C8B-B14F-4D97-AF65-F5344CB8AC3E}">
        <p14:creationId xmlns:p14="http://schemas.microsoft.com/office/powerpoint/2010/main" val="41700729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547079"/>
            <a:ext cx="8650974" cy="6285521"/>
          </a:xfrm>
          <a:prstGeom prst="rect">
            <a:avLst/>
          </a:prstGeom>
        </p:spPr>
      </p:pic>
      <p:sp>
        <p:nvSpPr>
          <p:cNvPr id="4" name="Title 3"/>
          <p:cNvSpPr>
            <a:spLocks noGrp="1"/>
          </p:cNvSpPr>
          <p:nvPr>
            <p:ph type="title"/>
          </p:nvPr>
        </p:nvSpPr>
        <p:spPr>
          <a:xfrm>
            <a:off x="457200" y="0"/>
            <a:ext cx="8229600" cy="639762"/>
          </a:xfrm>
        </p:spPr>
        <p:txBody>
          <a:bodyPr>
            <a:normAutofit/>
          </a:bodyPr>
          <a:lstStyle/>
          <a:p>
            <a:r>
              <a:rPr lang="en-US" sz="2800" dirty="0" smtClean="0"/>
              <a:t>Injectivity Index</a:t>
            </a:r>
            <a:endParaRPr lang="en-US" sz="2800" dirty="0"/>
          </a:p>
        </p:txBody>
      </p:sp>
      <p:sp>
        <p:nvSpPr>
          <p:cNvPr id="3" name="TextBox 2"/>
          <p:cNvSpPr txBox="1"/>
          <p:nvPr/>
        </p:nvSpPr>
        <p:spPr>
          <a:xfrm rot="16733371">
            <a:off x="1408148" y="3151865"/>
            <a:ext cx="705642" cy="369332"/>
          </a:xfrm>
          <a:prstGeom prst="rect">
            <a:avLst/>
          </a:prstGeom>
          <a:noFill/>
        </p:spPr>
        <p:txBody>
          <a:bodyPr wrap="none" rtlCol="0">
            <a:spAutoFit/>
          </a:bodyPr>
          <a:lstStyle/>
          <a:p>
            <a:r>
              <a:rPr lang="en-US" dirty="0" smtClean="0"/>
              <a:t>initial</a:t>
            </a:r>
            <a:endParaRPr lang="en-US" dirty="0"/>
          </a:p>
        </p:txBody>
      </p:sp>
      <p:sp>
        <p:nvSpPr>
          <p:cNvPr id="5" name="TextBox 4"/>
          <p:cNvSpPr txBox="1"/>
          <p:nvPr/>
        </p:nvSpPr>
        <p:spPr>
          <a:xfrm rot="18379068">
            <a:off x="2844221" y="3500313"/>
            <a:ext cx="593432" cy="369332"/>
          </a:xfrm>
          <a:prstGeom prst="rect">
            <a:avLst/>
          </a:prstGeom>
          <a:noFill/>
        </p:spPr>
        <p:txBody>
          <a:bodyPr wrap="none" rtlCol="0">
            <a:spAutoFit/>
          </a:bodyPr>
          <a:lstStyle/>
          <a:p>
            <a:r>
              <a:rPr lang="en-US" dirty="0" smtClean="0"/>
              <a:t>final</a:t>
            </a:r>
            <a:endParaRPr lang="en-US" dirty="0"/>
          </a:p>
        </p:txBody>
      </p:sp>
      <p:sp>
        <p:nvSpPr>
          <p:cNvPr id="6" name="TextBox 5"/>
          <p:cNvSpPr txBox="1"/>
          <p:nvPr/>
        </p:nvSpPr>
        <p:spPr>
          <a:xfrm>
            <a:off x="1205624" y="817509"/>
            <a:ext cx="1110689" cy="369332"/>
          </a:xfrm>
          <a:prstGeom prst="rect">
            <a:avLst/>
          </a:prstGeom>
          <a:noFill/>
        </p:spPr>
        <p:txBody>
          <a:bodyPr wrap="none" rtlCol="0">
            <a:spAutoFit/>
          </a:bodyPr>
          <a:lstStyle/>
          <a:p>
            <a:r>
              <a:rPr lang="en-US" dirty="0" smtClean="0"/>
              <a:t>Max WHP</a:t>
            </a:r>
            <a:endParaRPr lang="en-US" dirty="0"/>
          </a:p>
        </p:txBody>
      </p:sp>
    </p:spTree>
    <p:extLst>
      <p:ext uri="{BB962C8B-B14F-4D97-AF65-F5344CB8AC3E}">
        <p14:creationId xmlns:p14="http://schemas.microsoft.com/office/powerpoint/2010/main" val="19530272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768" y="72662"/>
            <a:ext cx="8229600" cy="1143000"/>
          </a:xfrm>
        </p:spPr>
        <p:txBody>
          <a:bodyPr/>
          <a:lstStyle/>
          <a:p>
            <a:r>
              <a:rPr lang="en-US" sz="3200" dirty="0" smtClean="0"/>
              <a:t>Pressure Fall-off Test</a:t>
            </a: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2065309774"/>
              </p:ext>
            </p:extLst>
          </p:nvPr>
        </p:nvGraphicFramePr>
        <p:xfrm>
          <a:off x="5993028" y="3733800"/>
          <a:ext cx="2817340" cy="2126395"/>
        </p:xfrm>
        <a:graphic>
          <a:graphicData uri="http://schemas.openxmlformats.org/drawingml/2006/table">
            <a:tbl>
              <a:tblPr firstRow="1" bandRow="1">
                <a:tableStyleId>{5C22544A-7EE6-4342-B048-85BDC9FD1C3A}</a:tableStyleId>
              </a:tblPr>
              <a:tblGrid>
                <a:gridCol w="1465778"/>
                <a:gridCol w="1351562"/>
              </a:tblGrid>
              <a:tr h="744659">
                <a:tc>
                  <a:txBody>
                    <a:bodyPr/>
                    <a:lstStyle/>
                    <a:p>
                      <a:pPr algn="l"/>
                      <a:r>
                        <a:rPr lang="en-US" sz="1600" b="1" dirty="0" smtClean="0"/>
                        <a:t>Pre-</a:t>
                      </a:r>
                      <a:r>
                        <a:rPr lang="en-US" sz="1600" b="1" dirty="0" err="1" smtClean="0"/>
                        <a:t>stim</a:t>
                      </a:r>
                      <a:r>
                        <a:rPr lang="en-US" sz="1600" b="1" dirty="0" smtClean="0"/>
                        <a:t> permeability (modeled)</a:t>
                      </a:r>
                      <a:endParaRPr lang="en-US" sz="1600" b="1" dirty="0"/>
                    </a:p>
                  </a:txBody>
                  <a:tcPr anchor="ctr"/>
                </a:tc>
                <a:tc>
                  <a:txBody>
                    <a:bodyPr/>
                    <a:lstStyle/>
                    <a:p>
                      <a:pPr algn="l"/>
                      <a:r>
                        <a:rPr lang="en-US" sz="1600" b="1" dirty="0" smtClean="0"/>
                        <a:t>0.01 md</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t>10</a:t>
                      </a:r>
                      <a:r>
                        <a:rPr lang="en-US" sz="1600" b="1" baseline="30000" dirty="0" smtClean="0"/>
                        <a:t>-17</a:t>
                      </a:r>
                      <a:r>
                        <a:rPr lang="en-US" sz="1600" b="1" dirty="0" smtClean="0"/>
                        <a:t> m</a:t>
                      </a:r>
                      <a:r>
                        <a:rPr lang="en-US" sz="1600" b="1" baseline="30000" dirty="0" smtClean="0"/>
                        <a:t>2</a:t>
                      </a:r>
                      <a:endParaRPr lang="en-US" sz="1600" b="1" dirty="0" smtClean="0"/>
                    </a:p>
                    <a:p>
                      <a:pPr algn="l"/>
                      <a:endParaRPr lang="en-US" sz="1600" b="1" baseline="30000" dirty="0"/>
                    </a:p>
                  </a:txBody>
                  <a:tcPr anchor="ctr"/>
                </a:tc>
              </a:tr>
              <a:tr h="527467">
                <a:tc>
                  <a:txBody>
                    <a:bodyPr/>
                    <a:lstStyle/>
                    <a:p>
                      <a:pPr algn="l"/>
                      <a:r>
                        <a:rPr lang="en-US" sz="1600" b="1" dirty="0" smtClean="0"/>
                        <a:t>Fall-off analysis permeability*</a:t>
                      </a:r>
                      <a:endParaRPr lang="en-US" sz="1600" b="1" dirty="0"/>
                    </a:p>
                  </a:txBody>
                  <a:tcPr anchor="ctr"/>
                </a:tc>
                <a:tc>
                  <a:txBody>
                    <a:bodyPr/>
                    <a:lstStyle/>
                    <a:p>
                      <a:pPr algn="l"/>
                      <a:r>
                        <a:rPr lang="en-US" sz="1600" b="1" dirty="0" smtClean="0"/>
                        <a:t>1.46 md </a:t>
                      </a:r>
                    </a:p>
                    <a:p>
                      <a:pPr algn="l"/>
                      <a:r>
                        <a:rPr lang="en-US" sz="1600" b="1" dirty="0" smtClean="0"/>
                        <a:t>(10</a:t>
                      </a:r>
                      <a:r>
                        <a:rPr lang="en-US" sz="1600" b="1" baseline="30000" dirty="0" smtClean="0"/>
                        <a:t>-15</a:t>
                      </a:r>
                      <a:r>
                        <a:rPr lang="en-US" sz="1600" b="1" dirty="0" smtClean="0"/>
                        <a:t> m</a:t>
                      </a:r>
                      <a:r>
                        <a:rPr lang="en-US" sz="1600" b="1" baseline="30000" dirty="0" smtClean="0"/>
                        <a:t>2</a:t>
                      </a:r>
                      <a:r>
                        <a:rPr lang="en-US" sz="1600" b="1" dirty="0" smtClean="0"/>
                        <a:t>)</a:t>
                      </a:r>
                    </a:p>
                  </a:txBody>
                  <a:tcPr anchor="ctr"/>
                </a:tc>
              </a:tr>
              <a:tr h="480475">
                <a:tc>
                  <a:txBody>
                    <a:bodyPr/>
                    <a:lstStyle/>
                    <a:p>
                      <a:pPr algn="l"/>
                      <a:r>
                        <a:rPr lang="en-US" sz="1600" b="1" dirty="0" smtClean="0"/>
                        <a:t>Skin factor</a:t>
                      </a:r>
                      <a:endParaRPr lang="en-US" sz="1600" b="1" dirty="0"/>
                    </a:p>
                  </a:txBody>
                  <a:tcPr anchor="ctr"/>
                </a:tc>
                <a:tc>
                  <a:txBody>
                    <a:bodyPr/>
                    <a:lstStyle/>
                    <a:p>
                      <a:pPr algn="l"/>
                      <a:r>
                        <a:rPr lang="en-US" sz="1600" b="1" dirty="0" smtClean="0"/>
                        <a:t>-6.19</a:t>
                      </a:r>
                    </a:p>
                  </a:txBody>
                  <a:tcPr anchor="ctr"/>
                </a:tc>
              </a:tr>
            </a:tbl>
          </a:graphicData>
        </a:graphic>
      </p:graphicFrame>
      <p:sp>
        <p:nvSpPr>
          <p:cNvPr id="4" name="TextBox 3"/>
          <p:cNvSpPr txBox="1"/>
          <p:nvPr/>
        </p:nvSpPr>
        <p:spPr>
          <a:xfrm>
            <a:off x="152400" y="1066800"/>
            <a:ext cx="7543800" cy="5642338"/>
          </a:xfrm>
          <a:prstGeom prst="rect">
            <a:avLst/>
          </a:prstGeom>
        </p:spPr>
        <p:txBody>
          <a:bodyPr vert="horz" wrap="square" lIns="91440" tIns="45720" rIns="91440" bIns="45720" rtlCol="0" anchor="ctr">
            <a:normAutofit/>
          </a:bodyPr>
          <a:lstStyle/>
          <a:p>
            <a:pPr marL="571500" marR="0" indent="-571500" defTabSz="914400" rtl="0" eaLnBrk="1" fontAlgn="auto" latinLnBrk="0" hangingPunct="1">
              <a:lnSpc>
                <a:spcPct val="110000"/>
              </a:lnSpc>
              <a:spcBef>
                <a:spcPct val="0"/>
              </a:spcBef>
              <a:spcAft>
                <a:spcPts val="0"/>
              </a:spcAft>
              <a:buClrTx/>
              <a:buSzTx/>
              <a:buFont typeface="Arial" pitchFamily="34" charset="0"/>
              <a:buChar char="•"/>
              <a:tabLst/>
            </a:pPr>
            <a:r>
              <a:rPr lang="en-US" sz="2000" dirty="0" smtClean="0">
                <a:latin typeface="+mj-lt"/>
                <a:ea typeface="+mj-ea"/>
                <a:cs typeface="+mj-cs"/>
              </a:rPr>
              <a:t>Injection shut-off on 10/15/14.</a:t>
            </a:r>
          </a:p>
          <a:p>
            <a:pPr marL="571500" marR="0" indent="-571500" defTabSz="914400" rtl="0" eaLnBrk="1" fontAlgn="auto" latinLnBrk="0" hangingPunct="1">
              <a:lnSpc>
                <a:spcPct val="110000"/>
              </a:lnSpc>
              <a:spcBef>
                <a:spcPct val="0"/>
              </a:spcBef>
              <a:spcAft>
                <a:spcPts val="0"/>
              </a:spcAft>
              <a:buClrTx/>
              <a:buSzTx/>
              <a:buFont typeface="Arial" pitchFamily="34" charset="0"/>
              <a:buChar char="•"/>
              <a:tabLst/>
            </a:pPr>
            <a:r>
              <a:rPr lang="en-US" sz="2000" dirty="0" smtClean="0">
                <a:latin typeface="+mj-lt"/>
                <a:ea typeface="+mj-ea"/>
                <a:cs typeface="+mj-cs"/>
              </a:rPr>
              <a:t>Pressure fall off monitored down hole for 12 hours.</a:t>
            </a:r>
          </a:p>
          <a:p>
            <a:pPr marL="571500" marR="0" indent="-571500" defTabSz="914400" rtl="0" eaLnBrk="1" fontAlgn="auto" latinLnBrk="0" hangingPunct="1">
              <a:lnSpc>
                <a:spcPct val="110000"/>
              </a:lnSpc>
              <a:spcBef>
                <a:spcPct val="0"/>
              </a:spcBef>
              <a:spcAft>
                <a:spcPts val="0"/>
              </a:spcAft>
              <a:buClrTx/>
              <a:buSzTx/>
              <a:buFont typeface="Arial" pitchFamily="34" charset="0"/>
              <a:buChar char="•"/>
              <a:tabLst/>
            </a:pPr>
            <a:r>
              <a:rPr lang="en-US" sz="2000" dirty="0" smtClean="0">
                <a:latin typeface="+mj-lt"/>
                <a:ea typeface="+mj-ea"/>
                <a:cs typeface="+mj-cs"/>
              </a:rPr>
              <a:t>Data analyzed with Horner plot.</a:t>
            </a:r>
          </a:p>
          <a:p>
            <a:pPr marL="571500" marR="0" indent="-571500" defTabSz="914400" rtl="0" eaLnBrk="1" fontAlgn="auto" latinLnBrk="0" hangingPunct="1">
              <a:lnSpc>
                <a:spcPct val="110000"/>
              </a:lnSpc>
              <a:spcBef>
                <a:spcPct val="0"/>
              </a:spcBef>
              <a:spcAft>
                <a:spcPts val="0"/>
              </a:spcAft>
              <a:buClrTx/>
              <a:buSzTx/>
              <a:buFont typeface="Arial" pitchFamily="34" charset="0"/>
              <a:buChar char="•"/>
              <a:tabLst/>
            </a:pPr>
            <a:r>
              <a:rPr lang="en-US" sz="2000" dirty="0" err="1" smtClean="0">
                <a:latin typeface="+mj-lt"/>
                <a:ea typeface="+mj-ea"/>
                <a:cs typeface="+mj-cs"/>
              </a:rPr>
              <a:t>Transmissivity</a:t>
            </a:r>
            <a:r>
              <a:rPr lang="en-US" sz="2000" dirty="0" smtClean="0">
                <a:latin typeface="+mj-lt"/>
                <a:ea typeface="+mj-ea"/>
                <a:cs typeface="+mj-cs"/>
              </a:rPr>
              <a:t> calculated to be (957 md-</a:t>
            </a:r>
            <a:r>
              <a:rPr lang="en-US" sz="2000" dirty="0" err="1" smtClean="0">
                <a:latin typeface="+mj-lt"/>
                <a:ea typeface="+mj-ea"/>
                <a:cs typeface="+mj-cs"/>
              </a:rPr>
              <a:t>ft</a:t>
            </a:r>
            <a:r>
              <a:rPr lang="en-US" sz="2000" dirty="0" smtClean="0">
                <a:latin typeface="+mj-lt"/>
                <a:ea typeface="+mj-ea"/>
                <a:cs typeface="+mj-cs"/>
              </a:rPr>
              <a:t>).</a:t>
            </a: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b="1" dirty="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b="1"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a:latin typeface="+mj-lt"/>
              <a:ea typeface="+mj-ea"/>
              <a:cs typeface="+mj-cs"/>
            </a:endParaRPr>
          </a:p>
          <a:p>
            <a:pPr marR="0" defTabSz="914400" rtl="0" eaLnBrk="1" fontAlgn="auto" latinLnBrk="0" hangingPunct="1">
              <a:lnSpc>
                <a:spcPct val="100000"/>
              </a:lnSpc>
              <a:spcBef>
                <a:spcPct val="0"/>
              </a:spcBef>
              <a:spcAft>
                <a:spcPts val="0"/>
              </a:spcAft>
              <a:buClrTx/>
              <a:buSzTx/>
              <a:tabLst/>
            </a:pPr>
            <a:endParaRPr lang="en-US" sz="1200" dirty="0" smtClean="0">
              <a:latin typeface="+mj-lt"/>
              <a:ea typeface="+mj-ea"/>
              <a:cs typeface="+mj-cs"/>
            </a:endParaRPr>
          </a:p>
          <a:p>
            <a:pPr marR="0" defTabSz="914400" rtl="0" eaLnBrk="1" fontAlgn="auto" latinLnBrk="0" hangingPunct="1">
              <a:lnSpc>
                <a:spcPct val="100000"/>
              </a:lnSpc>
              <a:spcBef>
                <a:spcPct val="0"/>
              </a:spcBef>
              <a:spcAft>
                <a:spcPts val="0"/>
              </a:spcAft>
              <a:buClrTx/>
              <a:buSzTx/>
              <a:tabLst/>
            </a:pPr>
            <a:r>
              <a:rPr lang="en-US" sz="1200" dirty="0" smtClean="0">
                <a:latin typeface="+mj-lt"/>
                <a:ea typeface="+mj-ea"/>
                <a:cs typeface="+mj-cs"/>
              </a:rPr>
              <a:t>			*Assuming 200m reservoir height as presented in </a:t>
            </a:r>
            <a:r>
              <a:rPr lang="en-US" sz="1200" dirty="0" err="1" smtClean="0">
                <a:latin typeface="+mj-lt"/>
                <a:ea typeface="+mj-ea"/>
                <a:cs typeface="+mj-cs"/>
              </a:rPr>
              <a:t>Cladouhos</a:t>
            </a:r>
            <a:r>
              <a:rPr lang="en-US" sz="1200" dirty="0" smtClean="0">
                <a:latin typeface="+mj-lt"/>
                <a:ea typeface="+mj-ea"/>
                <a:cs typeface="+mj-cs"/>
              </a:rPr>
              <a:t> et al. 2011</a:t>
            </a:r>
          </a:p>
          <a:p>
            <a:pPr marL="0" marR="0" indent="0" defTabSz="914400" rtl="0" eaLnBrk="1" fontAlgn="auto" latinLnBrk="0" hangingPunct="1">
              <a:lnSpc>
                <a:spcPct val="100000"/>
              </a:lnSpc>
              <a:spcBef>
                <a:spcPct val="0"/>
              </a:spcBef>
              <a:spcAft>
                <a:spcPts val="0"/>
              </a:spcAft>
              <a:buClrTx/>
              <a:buSzTx/>
              <a:buFontTx/>
              <a:buNone/>
              <a:tabLst/>
            </a:pPr>
            <a:endParaRPr kumimoji="0" lang="en-US" sz="2000" b="0"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5" name="Picture 4"/>
          <p:cNvPicPr>
            <a:picLocks noChangeAspect="1"/>
          </p:cNvPicPr>
          <p:nvPr/>
        </p:nvPicPr>
        <p:blipFill>
          <a:blip r:embed="rId3"/>
          <a:stretch>
            <a:fillRect/>
          </a:stretch>
        </p:blipFill>
        <p:spPr>
          <a:xfrm>
            <a:off x="838200" y="2514600"/>
            <a:ext cx="5029200" cy="3655663"/>
          </a:xfrm>
          <a:prstGeom prst="rect">
            <a:avLst/>
          </a:prstGeom>
        </p:spPr>
      </p:pic>
    </p:spTree>
    <p:extLst>
      <p:ext uri="{BB962C8B-B14F-4D97-AF65-F5344CB8AC3E}">
        <p14:creationId xmlns:p14="http://schemas.microsoft.com/office/powerpoint/2010/main" val="2201331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012" y="944562"/>
            <a:ext cx="8919976" cy="5180944"/>
          </a:xfrm>
          <a:prstGeom prst="rect">
            <a:avLst/>
          </a:prstGeom>
        </p:spPr>
      </p:pic>
      <p:sp>
        <p:nvSpPr>
          <p:cNvPr id="3" name="Title 2"/>
          <p:cNvSpPr>
            <a:spLocks noGrp="1"/>
          </p:cNvSpPr>
          <p:nvPr>
            <p:ph type="title"/>
          </p:nvPr>
        </p:nvSpPr>
        <p:spPr>
          <a:xfrm>
            <a:off x="457200" y="381000"/>
            <a:ext cx="8229600" cy="563562"/>
          </a:xfrm>
        </p:spPr>
        <p:txBody>
          <a:bodyPr>
            <a:noAutofit/>
          </a:bodyPr>
          <a:lstStyle/>
          <a:p>
            <a:r>
              <a:rPr lang="en-US" sz="3200" dirty="0" smtClean="0"/>
              <a:t>Seismicity Rate </a:t>
            </a:r>
            <a:endParaRPr lang="en-US" sz="3200" dirty="0"/>
          </a:p>
        </p:txBody>
      </p:sp>
    </p:spTree>
    <p:extLst>
      <p:ext uri="{BB962C8B-B14F-4D97-AF65-F5344CB8AC3E}">
        <p14:creationId xmlns:p14="http://schemas.microsoft.com/office/powerpoint/2010/main" val="16037109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0"/>
            <a:ext cx="5618272" cy="5105400"/>
          </a:xfrm>
          <a:prstGeom prst="rect">
            <a:avLst/>
          </a:prstGeom>
        </p:spPr>
      </p:pic>
      <p:sp>
        <p:nvSpPr>
          <p:cNvPr id="3" name="TextBox 2"/>
          <p:cNvSpPr txBox="1"/>
          <p:nvPr/>
        </p:nvSpPr>
        <p:spPr>
          <a:xfrm>
            <a:off x="665502" y="368230"/>
            <a:ext cx="8325164" cy="584775"/>
          </a:xfrm>
          <a:prstGeom prst="rect">
            <a:avLst/>
          </a:prstGeom>
          <a:solidFill>
            <a:schemeClr val="bg1"/>
          </a:solidFill>
        </p:spPr>
        <p:txBody>
          <a:bodyPr wrap="none" rtlCol="0">
            <a:spAutoFit/>
          </a:bodyPr>
          <a:lstStyle/>
          <a:p>
            <a:r>
              <a:rPr lang="en-US" sz="3200" dirty="0" smtClean="0"/>
              <a:t>400 </a:t>
            </a:r>
            <a:r>
              <a:rPr lang="en-US" sz="3200" dirty="0"/>
              <a:t>M</a:t>
            </a:r>
            <a:r>
              <a:rPr lang="en-US" sz="3200" dirty="0" smtClean="0"/>
              <a:t>icro-Seismic Event Locations (hand-picked)</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950" r="16293" b="1694"/>
          <a:stretch/>
        </p:blipFill>
        <p:spPr>
          <a:xfrm>
            <a:off x="5694472" y="1248250"/>
            <a:ext cx="3296194" cy="4847750"/>
          </a:xfrm>
          <a:prstGeom prst="rect">
            <a:avLst/>
          </a:prstGeom>
        </p:spPr>
      </p:pic>
      <p:cxnSp>
        <p:nvCxnSpPr>
          <p:cNvPr id="7" name="Straight Arrow Connector 6"/>
          <p:cNvCxnSpPr/>
          <p:nvPr/>
        </p:nvCxnSpPr>
        <p:spPr>
          <a:xfrm flipH="1">
            <a:off x="1371600" y="3543300"/>
            <a:ext cx="1295400" cy="163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8319693">
            <a:off x="1539043" y="4158733"/>
            <a:ext cx="643125" cy="369332"/>
          </a:xfrm>
          <a:prstGeom prst="rect">
            <a:avLst/>
          </a:prstGeom>
          <a:noFill/>
        </p:spPr>
        <p:txBody>
          <a:bodyPr wrap="none" rtlCol="0">
            <a:spAutoFit/>
          </a:bodyPr>
          <a:lstStyle/>
          <a:p>
            <a:r>
              <a:rPr lang="en-US" dirty="0" smtClean="0"/>
              <a:t>1 km</a:t>
            </a:r>
            <a:endParaRPr lang="en-US" dirty="0"/>
          </a:p>
        </p:txBody>
      </p:sp>
      <p:sp>
        <p:nvSpPr>
          <p:cNvPr id="8" name="TextBox 7"/>
          <p:cNvSpPr txBox="1"/>
          <p:nvPr/>
        </p:nvSpPr>
        <p:spPr>
          <a:xfrm>
            <a:off x="2019300" y="5991135"/>
            <a:ext cx="6157776" cy="400110"/>
          </a:xfrm>
          <a:prstGeom prst="rect">
            <a:avLst/>
          </a:prstGeom>
          <a:solidFill>
            <a:schemeClr val="bg1"/>
          </a:solidFill>
        </p:spPr>
        <p:txBody>
          <a:bodyPr wrap="none" rtlCol="0">
            <a:spAutoFit/>
          </a:bodyPr>
          <a:lstStyle/>
          <a:p>
            <a:r>
              <a:rPr lang="en-US" sz="2000" dirty="0" smtClean="0"/>
              <a:t>Map View			                    North View</a:t>
            </a:r>
          </a:p>
        </p:txBody>
      </p:sp>
    </p:spTree>
    <p:extLst>
      <p:ext uri="{BB962C8B-B14F-4D97-AF65-F5344CB8AC3E}">
        <p14:creationId xmlns:p14="http://schemas.microsoft.com/office/powerpoint/2010/main" val="32617350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tcladouhos\Desktop\SGWS\b-values all events.png"/>
          <p:cNvPicPr/>
          <p:nvPr/>
        </p:nvPicPr>
        <p:blipFill rotWithShape="1">
          <a:blip r:embed="rId2" cstate="print">
            <a:extLst>
              <a:ext uri="{28A0092B-C50C-407E-A947-70E740481C1C}">
                <a14:useLocalDpi xmlns:a14="http://schemas.microsoft.com/office/drawing/2010/main" val="0"/>
              </a:ext>
            </a:extLst>
          </a:blip>
          <a:srcRect t="6674" b="5613"/>
          <a:stretch/>
        </p:blipFill>
        <p:spPr bwMode="auto">
          <a:xfrm>
            <a:off x="762000" y="86884"/>
            <a:ext cx="8301074" cy="6161516"/>
          </a:xfrm>
          <a:prstGeom prst="rect">
            <a:avLst/>
          </a:prstGeom>
          <a:noFill/>
          <a:ln>
            <a:noFill/>
          </a:ln>
          <a:extLst>
            <a:ext uri="{53640926-AAD7-44D8-BBD7-CCE9431645EC}">
              <a14:shadowObscured xmlns:a14="http://schemas.microsoft.com/office/drawing/2010/main"/>
            </a:ext>
          </a:extLst>
        </p:spPr>
      </p:pic>
      <p:sp>
        <p:nvSpPr>
          <p:cNvPr id="6" name="Title 5"/>
          <p:cNvSpPr>
            <a:spLocks noGrp="1"/>
          </p:cNvSpPr>
          <p:nvPr>
            <p:ph type="title"/>
          </p:nvPr>
        </p:nvSpPr>
        <p:spPr>
          <a:xfrm>
            <a:off x="1670478" y="22433"/>
            <a:ext cx="7006263" cy="782303"/>
          </a:xfrm>
          <a:solidFill>
            <a:schemeClr val="bg1"/>
          </a:solidFill>
        </p:spPr>
        <p:txBody>
          <a:bodyPr>
            <a:normAutofit/>
          </a:bodyPr>
          <a:lstStyle/>
          <a:p>
            <a:r>
              <a:rPr lang="en-US" sz="3200" dirty="0" smtClean="0"/>
              <a:t>Micro-Seismic event size distribution</a:t>
            </a:r>
            <a:endParaRPr lang="en-US" sz="3200" dirty="0"/>
          </a:p>
        </p:txBody>
      </p:sp>
      <p:sp>
        <p:nvSpPr>
          <p:cNvPr id="7" name="TextBox 6"/>
          <p:cNvSpPr txBox="1"/>
          <p:nvPr/>
        </p:nvSpPr>
        <p:spPr>
          <a:xfrm>
            <a:off x="6145988" y="5158409"/>
            <a:ext cx="891591" cy="369332"/>
          </a:xfrm>
          <a:prstGeom prst="rect">
            <a:avLst/>
          </a:prstGeom>
          <a:noFill/>
        </p:spPr>
        <p:txBody>
          <a:bodyPr wrap="none" rtlCol="0">
            <a:spAutoFit/>
          </a:bodyPr>
          <a:lstStyle/>
          <a:p>
            <a:r>
              <a:rPr lang="en-US" dirty="0" smtClean="0"/>
              <a:t>Mw 2.3</a:t>
            </a:r>
            <a:endParaRPr lang="en-US" dirty="0"/>
          </a:p>
        </p:txBody>
      </p:sp>
      <p:sp>
        <p:nvSpPr>
          <p:cNvPr id="8" name="TextBox 7"/>
          <p:cNvSpPr txBox="1"/>
          <p:nvPr/>
        </p:nvSpPr>
        <p:spPr>
          <a:xfrm>
            <a:off x="2777202" y="3167642"/>
            <a:ext cx="891591" cy="369332"/>
          </a:xfrm>
          <a:prstGeom prst="rect">
            <a:avLst/>
          </a:prstGeom>
          <a:noFill/>
        </p:spPr>
        <p:txBody>
          <a:bodyPr wrap="none" rtlCol="0">
            <a:spAutoFit/>
          </a:bodyPr>
          <a:lstStyle/>
          <a:p>
            <a:r>
              <a:rPr lang="en-US" dirty="0" smtClean="0"/>
              <a:t>Mw 0.0</a:t>
            </a:r>
            <a:endParaRPr lang="en-US" dirty="0"/>
          </a:p>
        </p:txBody>
      </p:sp>
      <p:sp>
        <p:nvSpPr>
          <p:cNvPr id="9" name="TextBox 8"/>
          <p:cNvSpPr txBox="1"/>
          <p:nvPr/>
        </p:nvSpPr>
        <p:spPr>
          <a:xfrm>
            <a:off x="4791462" y="2188055"/>
            <a:ext cx="1340239" cy="369332"/>
          </a:xfrm>
          <a:prstGeom prst="rect">
            <a:avLst/>
          </a:prstGeom>
          <a:noFill/>
        </p:spPr>
        <p:txBody>
          <a:bodyPr wrap="none" rtlCol="0">
            <a:spAutoFit/>
          </a:bodyPr>
          <a:lstStyle/>
          <a:p>
            <a:r>
              <a:rPr lang="en-US" dirty="0"/>
              <a:t>b</a:t>
            </a:r>
            <a:r>
              <a:rPr lang="en-US" dirty="0" smtClean="0"/>
              <a:t>-value 1.01</a:t>
            </a:r>
            <a:endParaRPr lang="en-US" dirty="0"/>
          </a:p>
        </p:txBody>
      </p:sp>
      <p:cxnSp>
        <p:nvCxnSpPr>
          <p:cNvPr id="11" name="Straight Arrow Connector 10"/>
          <p:cNvCxnSpPr/>
          <p:nvPr/>
        </p:nvCxnSpPr>
        <p:spPr>
          <a:xfrm flipV="1">
            <a:off x="3395013" y="2121116"/>
            <a:ext cx="273780" cy="936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p:cNvCxnSpPr>
          <p:nvPr/>
        </p:nvCxnSpPr>
        <p:spPr>
          <a:xfrm flipV="1">
            <a:off x="7037579" y="5257800"/>
            <a:ext cx="630965" cy="85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989395" y="2810516"/>
            <a:ext cx="856325" cy="369332"/>
          </a:xfrm>
          <a:prstGeom prst="rect">
            <a:avLst/>
          </a:prstGeom>
          <a:solidFill>
            <a:schemeClr val="bg1"/>
          </a:solidFill>
        </p:spPr>
        <p:txBody>
          <a:bodyPr wrap="none" rtlCol="0">
            <a:spAutoFit/>
          </a:bodyPr>
          <a:lstStyle/>
          <a:p>
            <a:r>
              <a:rPr lang="en-US" dirty="0" smtClean="0"/>
              <a:t>Log (N)</a:t>
            </a:r>
            <a:endParaRPr lang="en-US" dirty="0"/>
          </a:p>
        </p:txBody>
      </p:sp>
    </p:spTree>
    <p:extLst>
      <p:ext uri="{BB962C8B-B14F-4D97-AF65-F5344CB8AC3E}">
        <p14:creationId xmlns:p14="http://schemas.microsoft.com/office/powerpoint/2010/main" val="559265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7118" y="595618"/>
            <a:ext cx="8657070" cy="6291617"/>
          </a:xfrm>
          <a:prstGeom prst="rect">
            <a:avLst/>
          </a:prstGeom>
        </p:spPr>
      </p:pic>
      <p:sp>
        <p:nvSpPr>
          <p:cNvPr id="2" name="Title 1"/>
          <p:cNvSpPr>
            <a:spLocks noGrp="1"/>
          </p:cNvSpPr>
          <p:nvPr>
            <p:ph type="title"/>
          </p:nvPr>
        </p:nvSpPr>
        <p:spPr>
          <a:xfrm>
            <a:off x="685800" y="81691"/>
            <a:ext cx="8229600" cy="513927"/>
          </a:xfrm>
        </p:spPr>
        <p:txBody>
          <a:bodyPr>
            <a:noAutofit/>
          </a:bodyPr>
          <a:lstStyle/>
          <a:p>
            <a:r>
              <a:rPr lang="en-US" sz="2800" dirty="0" smtClean="0"/>
              <a:t>Flowing Temperature Survey, October 15</a:t>
            </a:r>
            <a:endParaRPr lang="en-US" sz="2800" dirty="0"/>
          </a:p>
        </p:txBody>
      </p:sp>
      <p:cxnSp>
        <p:nvCxnSpPr>
          <p:cNvPr id="5" name="Straight Arrow Connector 4"/>
          <p:cNvCxnSpPr/>
          <p:nvPr/>
        </p:nvCxnSpPr>
        <p:spPr>
          <a:xfrm flipH="1">
            <a:off x="5791200" y="4495800"/>
            <a:ext cx="106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858000" y="4290271"/>
            <a:ext cx="1191289" cy="369332"/>
          </a:xfrm>
          <a:prstGeom prst="rect">
            <a:avLst/>
          </a:prstGeom>
          <a:noFill/>
        </p:spPr>
        <p:txBody>
          <a:bodyPr wrap="none" rtlCol="0">
            <a:spAutoFit/>
          </a:bodyPr>
          <a:lstStyle/>
          <a:p>
            <a:r>
              <a:rPr lang="en-US" dirty="0" smtClean="0"/>
              <a:t>8393-8415</a:t>
            </a:r>
            <a:endParaRPr lang="en-US" dirty="0"/>
          </a:p>
        </p:txBody>
      </p:sp>
      <p:cxnSp>
        <p:nvCxnSpPr>
          <p:cNvPr id="7" name="Straight Arrow Connector 6"/>
          <p:cNvCxnSpPr/>
          <p:nvPr/>
        </p:nvCxnSpPr>
        <p:spPr>
          <a:xfrm flipH="1">
            <a:off x="6172200" y="5069935"/>
            <a:ext cx="106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328017" y="4840006"/>
            <a:ext cx="1191289" cy="369332"/>
          </a:xfrm>
          <a:prstGeom prst="rect">
            <a:avLst/>
          </a:prstGeom>
          <a:noFill/>
        </p:spPr>
        <p:txBody>
          <a:bodyPr wrap="none" rtlCol="0">
            <a:spAutoFit/>
          </a:bodyPr>
          <a:lstStyle/>
          <a:p>
            <a:r>
              <a:rPr lang="en-US" dirty="0" smtClean="0"/>
              <a:t>8791-8835</a:t>
            </a:r>
            <a:endParaRPr lang="en-US" dirty="0"/>
          </a:p>
        </p:txBody>
      </p:sp>
      <p:sp>
        <p:nvSpPr>
          <p:cNvPr id="9" name="TextBox 8"/>
          <p:cNvSpPr txBox="1"/>
          <p:nvPr/>
        </p:nvSpPr>
        <p:spPr>
          <a:xfrm>
            <a:off x="7162800" y="5672303"/>
            <a:ext cx="1191289" cy="369332"/>
          </a:xfrm>
          <a:prstGeom prst="rect">
            <a:avLst/>
          </a:prstGeom>
          <a:noFill/>
        </p:spPr>
        <p:txBody>
          <a:bodyPr wrap="none" rtlCol="0">
            <a:spAutoFit/>
          </a:bodyPr>
          <a:lstStyle/>
          <a:p>
            <a:r>
              <a:rPr lang="en-US" dirty="0" smtClean="0"/>
              <a:t>9320-9500</a:t>
            </a:r>
            <a:endParaRPr lang="en-US" dirty="0"/>
          </a:p>
        </p:txBody>
      </p:sp>
      <p:cxnSp>
        <p:nvCxnSpPr>
          <p:cNvPr id="10" name="Straight Arrow Connector 9"/>
          <p:cNvCxnSpPr/>
          <p:nvPr/>
        </p:nvCxnSpPr>
        <p:spPr>
          <a:xfrm flipH="1" flipV="1">
            <a:off x="6172200" y="5779120"/>
            <a:ext cx="914400" cy="1540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943600" y="5933169"/>
            <a:ext cx="1143000" cy="76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4074665" y="2519484"/>
            <a:ext cx="106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41465" y="2334818"/>
            <a:ext cx="1191352" cy="369332"/>
          </a:xfrm>
          <a:prstGeom prst="rect">
            <a:avLst/>
          </a:prstGeom>
          <a:noFill/>
        </p:spPr>
        <p:txBody>
          <a:bodyPr wrap="none" rtlCol="0">
            <a:spAutoFit/>
          </a:bodyPr>
          <a:lstStyle/>
          <a:p>
            <a:r>
              <a:rPr lang="en-US" dirty="0" smtClean="0"/>
              <a:t>6878-6929</a:t>
            </a:r>
            <a:endParaRPr lang="en-US" dirty="0"/>
          </a:p>
        </p:txBody>
      </p:sp>
      <p:cxnSp>
        <p:nvCxnSpPr>
          <p:cNvPr id="14" name="Straight Arrow Connector 13"/>
          <p:cNvCxnSpPr/>
          <p:nvPr/>
        </p:nvCxnSpPr>
        <p:spPr>
          <a:xfrm flipH="1">
            <a:off x="5186542" y="3536909"/>
            <a:ext cx="757058" cy="6905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136728" y="3272760"/>
            <a:ext cx="1191289" cy="369332"/>
          </a:xfrm>
          <a:prstGeom prst="rect">
            <a:avLst/>
          </a:prstGeom>
          <a:noFill/>
        </p:spPr>
        <p:txBody>
          <a:bodyPr wrap="none" rtlCol="0">
            <a:spAutoFit/>
          </a:bodyPr>
          <a:lstStyle/>
          <a:p>
            <a:r>
              <a:rPr lang="en-US" dirty="0" smtClean="0"/>
              <a:t>8200-8240</a:t>
            </a:r>
            <a:endParaRPr lang="en-US" dirty="0"/>
          </a:p>
        </p:txBody>
      </p:sp>
      <p:cxnSp>
        <p:nvCxnSpPr>
          <p:cNvPr id="21" name="Straight Arrow Connector 20"/>
          <p:cNvCxnSpPr/>
          <p:nvPr/>
        </p:nvCxnSpPr>
        <p:spPr>
          <a:xfrm flipH="1" flipV="1">
            <a:off x="2288127" y="4048711"/>
            <a:ext cx="637262" cy="322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73914" y="3968394"/>
            <a:ext cx="652743" cy="369332"/>
          </a:xfrm>
          <a:prstGeom prst="rect">
            <a:avLst/>
          </a:prstGeom>
          <a:noFill/>
        </p:spPr>
        <p:txBody>
          <a:bodyPr wrap="none" rtlCol="0">
            <a:spAutoFit/>
          </a:bodyPr>
          <a:lstStyle/>
          <a:p>
            <a:r>
              <a:rPr lang="en-US" dirty="0" smtClean="0"/>
              <a:t>8145</a:t>
            </a:r>
            <a:endParaRPr lang="en-US" dirty="0"/>
          </a:p>
        </p:txBody>
      </p:sp>
      <p:cxnSp>
        <p:nvCxnSpPr>
          <p:cNvPr id="25" name="Straight Arrow Connector 24"/>
          <p:cNvCxnSpPr/>
          <p:nvPr/>
        </p:nvCxnSpPr>
        <p:spPr>
          <a:xfrm flipH="1">
            <a:off x="2288127" y="3177098"/>
            <a:ext cx="367045" cy="82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700898" y="3000670"/>
            <a:ext cx="652743" cy="369332"/>
          </a:xfrm>
          <a:prstGeom prst="rect">
            <a:avLst/>
          </a:prstGeom>
          <a:noFill/>
        </p:spPr>
        <p:txBody>
          <a:bodyPr wrap="none" rtlCol="0">
            <a:spAutoFit/>
          </a:bodyPr>
          <a:lstStyle/>
          <a:p>
            <a:r>
              <a:rPr lang="en-US" dirty="0" smtClean="0"/>
              <a:t>7477</a:t>
            </a:r>
            <a:endParaRPr lang="en-US" dirty="0"/>
          </a:p>
        </p:txBody>
      </p:sp>
      <p:sp>
        <p:nvSpPr>
          <p:cNvPr id="19" name="TextBox 18"/>
          <p:cNvSpPr txBox="1"/>
          <p:nvPr/>
        </p:nvSpPr>
        <p:spPr>
          <a:xfrm>
            <a:off x="3498317" y="1376594"/>
            <a:ext cx="5445658" cy="369332"/>
          </a:xfrm>
          <a:prstGeom prst="rect">
            <a:avLst/>
          </a:prstGeom>
          <a:noFill/>
        </p:spPr>
        <p:txBody>
          <a:bodyPr wrap="none" rtlCol="0">
            <a:spAutoFit/>
          </a:bodyPr>
          <a:lstStyle/>
          <a:p>
            <a:r>
              <a:rPr lang="en-US" dirty="0" smtClean="0"/>
              <a:t>Logged on 10/15 with outflow rate of ~100 </a:t>
            </a:r>
            <a:r>
              <a:rPr lang="en-US" dirty="0" err="1" smtClean="0"/>
              <a:t>gpm</a:t>
            </a:r>
            <a:r>
              <a:rPr lang="en-US" dirty="0" smtClean="0"/>
              <a:t> (6.3 l/s)</a:t>
            </a:r>
            <a:endParaRPr lang="en-US" dirty="0"/>
          </a:p>
        </p:txBody>
      </p:sp>
    </p:spTree>
    <p:extLst>
      <p:ext uri="{BB962C8B-B14F-4D97-AF65-F5344CB8AC3E}">
        <p14:creationId xmlns:p14="http://schemas.microsoft.com/office/powerpoint/2010/main" val="3145172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38" y="889432"/>
            <a:ext cx="2386043" cy="2463367"/>
          </a:xfrm>
        </p:spPr>
        <p:txBody>
          <a:bodyPr>
            <a:normAutofit fontScale="90000"/>
          </a:bodyPr>
          <a:lstStyle/>
          <a:p>
            <a:r>
              <a:rPr lang="en-US" sz="3600" dirty="0" smtClean="0"/>
              <a:t>Progression</a:t>
            </a:r>
            <a:br>
              <a:rPr lang="en-US" sz="3600" dirty="0" smtClean="0"/>
            </a:br>
            <a:r>
              <a:rPr lang="en-US" sz="3600" dirty="0" smtClean="0"/>
              <a:t>of seismicity from well</a:t>
            </a:r>
            <a:br>
              <a:rPr lang="en-US" sz="3600" dirty="0" smtClean="0"/>
            </a:br>
            <a:endParaRPr lang="en-US" sz="36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52400"/>
            <a:ext cx="6182184" cy="6858000"/>
          </a:xfrm>
          <a:prstGeom prst="rect">
            <a:avLst/>
          </a:prstGeom>
        </p:spPr>
      </p:pic>
      <p:sp>
        <p:nvSpPr>
          <p:cNvPr id="11" name="TextBox 10"/>
          <p:cNvSpPr txBox="1"/>
          <p:nvPr/>
        </p:nvSpPr>
        <p:spPr>
          <a:xfrm>
            <a:off x="2814971" y="685800"/>
            <a:ext cx="2568524" cy="369332"/>
          </a:xfrm>
          <a:prstGeom prst="rect">
            <a:avLst/>
          </a:prstGeom>
          <a:solidFill>
            <a:schemeClr val="bg1"/>
          </a:solidFill>
        </p:spPr>
        <p:txBody>
          <a:bodyPr wrap="none" rtlCol="0">
            <a:spAutoFit/>
          </a:bodyPr>
          <a:lstStyle/>
          <a:p>
            <a:r>
              <a:rPr lang="en-US" b="1" dirty="0" smtClean="0">
                <a:solidFill>
                  <a:srgbClr val="00B050"/>
                </a:solidFill>
              </a:rPr>
              <a:t>MD potential exit depths</a:t>
            </a:r>
            <a:endParaRPr lang="en-US" b="1" dirty="0">
              <a:solidFill>
                <a:srgbClr val="00B050"/>
              </a:solidFill>
            </a:endParaRPr>
          </a:p>
        </p:txBody>
      </p:sp>
      <p:sp>
        <p:nvSpPr>
          <p:cNvPr id="12" name="TextBox 11"/>
          <p:cNvSpPr txBox="1"/>
          <p:nvPr/>
        </p:nvSpPr>
        <p:spPr>
          <a:xfrm>
            <a:off x="2915040" y="2377492"/>
            <a:ext cx="661432" cy="307777"/>
          </a:xfrm>
          <a:prstGeom prst="rect">
            <a:avLst/>
          </a:prstGeom>
          <a:solidFill>
            <a:schemeClr val="bg1"/>
          </a:solidFill>
        </p:spPr>
        <p:txBody>
          <a:bodyPr wrap="square" rtlCol="0">
            <a:spAutoFit/>
          </a:bodyPr>
          <a:lstStyle/>
          <a:p>
            <a:r>
              <a:rPr lang="en-US" sz="1400" dirty="0" smtClean="0"/>
              <a:t>6863’</a:t>
            </a:r>
            <a:endParaRPr lang="en-US" sz="1400" dirty="0"/>
          </a:p>
        </p:txBody>
      </p:sp>
      <p:sp>
        <p:nvSpPr>
          <p:cNvPr id="13" name="TextBox 12"/>
          <p:cNvSpPr txBox="1"/>
          <p:nvPr/>
        </p:nvSpPr>
        <p:spPr>
          <a:xfrm>
            <a:off x="2796421" y="3821418"/>
            <a:ext cx="685800" cy="307777"/>
          </a:xfrm>
          <a:prstGeom prst="rect">
            <a:avLst/>
          </a:prstGeom>
          <a:solidFill>
            <a:schemeClr val="bg1"/>
          </a:solidFill>
        </p:spPr>
        <p:txBody>
          <a:bodyPr wrap="square" rtlCol="0">
            <a:spAutoFit/>
          </a:bodyPr>
          <a:lstStyle/>
          <a:p>
            <a:r>
              <a:rPr lang="en-US" sz="1400" dirty="0" smtClean="0"/>
              <a:t>8390’</a:t>
            </a:r>
            <a:endParaRPr lang="en-US" sz="1400" dirty="0"/>
          </a:p>
        </p:txBody>
      </p:sp>
      <p:sp>
        <p:nvSpPr>
          <p:cNvPr id="14" name="TextBox 13"/>
          <p:cNvSpPr txBox="1"/>
          <p:nvPr/>
        </p:nvSpPr>
        <p:spPr>
          <a:xfrm>
            <a:off x="2837000" y="5275582"/>
            <a:ext cx="757932" cy="307777"/>
          </a:xfrm>
          <a:prstGeom prst="rect">
            <a:avLst/>
          </a:prstGeom>
          <a:solidFill>
            <a:schemeClr val="bg1"/>
          </a:solidFill>
        </p:spPr>
        <p:txBody>
          <a:bodyPr wrap="square" rtlCol="0">
            <a:spAutoFit/>
          </a:bodyPr>
          <a:lstStyle/>
          <a:p>
            <a:r>
              <a:rPr lang="en-US" sz="1400" dirty="0" smtClean="0"/>
              <a:t>9624’</a:t>
            </a:r>
            <a:endParaRPr lang="en-US" sz="1400" dirty="0"/>
          </a:p>
        </p:txBody>
      </p:sp>
      <p:cxnSp>
        <p:nvCxnSpPr>
          <p:cNvPr id="15" name="Straight Arrow Connector 14"/>
          <p:cNvCxnSpPr/>
          <p:nvPr/>
        </p:nvCxnSpPr>
        <p:spPr>
          <a:xfrm>
            <a:off x="3576472" y="5517440"/>
            <a:ext cx="27736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588656" y="3984917"/>
            <a:ext cx="27736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88656" y="2490705"/>
            <a:ext cx="27736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27178" y="5664589"/>
            <a:ext cx="757932" cy="307777"/>
          </a:xfrm>
          <a:prstGeom prst="rect">
            <a:avLst/>
          </a:prstGeom>
          <a:solidFill>
            <a:schemeClr val="bg1"/>
          </a:solidFill>
        </p:spPr>
        <p:txBody>
          <a:bodyPr wrap="square" rtlCol="0">
            <a:spAutoFit/>
          </a:bodyPr>
          <a:lstStyle/>
          <a:p>
            <a:r>
              <a:rPr lang="en-US" sz="1400" dirty="0" smtClean="0"/>
              <a:t>9950’</a:t>
            </a:r>
            <a:endParaRPr lang="en-US" sz="1400" dirty="0"/>
          </a:p>
        </p:txBody>
      </p:sp>
      <p:cxnSp>
        <p:nvCxnSpPr>
          <p:cNvPr id="19" name="Straight Arrow Connector 18"/>
          <p:cNvCxnSpPr/>
          <p:nvPr/>
        </p:nvCxnSpPr>
        <p:spPr>
          <a:xfrm>
            <a:off x="3594932" y="5818477"/>
            <a:ext cx="27736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588656" y="4521177"/>
            <a:ext cx="27736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23705" y="4408732"/>
            <a:ext cx="757932" cy="307777"/>
          </a:xfrm>
          <a:prstGeom prst="rect">
            <a:avLst/>
          </a:prstGeom>
          <a:solidFill>
            <a:schemeClr val="bg1"/>
          </a:solidFill>
        </p:spPr>
        <p:txBody>
          <a:bodyPr wrap="square" rtlCol="0">
            <a:spAutoFit/>
          </a:bodyPr>
          <a:lstStyle/>
          <a:p>
            <a:r>
              <a:rPr lang="en-US" sz="1400" dirty="0" smtClean="0"/>
              <a:t>8800’</a:t>
            </a:r>
            <a:endParaRPr lang="en-US" sz="1400" dirty="0"/>
          </a:p>
        </p:txBody>
      </p:sp>
      <p:grpSp>
        <p:nvGrpSpPr>
          <p:cNvPr id="9" name="Group 8"/>
          <p:cNvGrpSpPr/>
          <p:nvPr/>
        </p:nvGrpSpPr>
        <p:grpSpPr>
          <a:xfrm>
            <a:off x="4000102" y="3975306"/>
            <a:ext cx="2320069" cy="1843171"/>
            <a:chOff x="4000102" y="3975306"/>
            <a:chExt cx="2320069" cy="1843171"/>
          </a:xfrm>
        </p:grpSpPr>
        <p:cxnSp>
          <p:nvCxnSpPr>
            <p:cNvPr id="7" name="Straight Arrow Connector 6"/>
            <p:cNvCxnSpPr/>
            <p:nvPr/>
          </p:nvCxnSpPr>
          <p:spPr>
            <a:xfrm flipV="1">
              <a:off x="4018440" y="3975306"/>
              <a:ext cx="1768331" cy="672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18440" y="5742277"/>
              <a:ext cx="1225453"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000102" y="4852905"/>
              <a:ext cx="2320069" cy="65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724400" y="2685270"/>
            <a:ext cx="289546" cy="2494762"/>
            <a:chOff x="4724400" y="2685270"/>
            <a:chExt cx="289546" cy="2494762"/>
          </a:xfrm>
        </p:grpSpPr>
        <p:cxnSp>
          <p:nvCxnSpPr>
            <p:cNvPr id="28" name="Straight Arrow Connector 27"/>
            <p:cNvCxnSpPr/>
            <p:nvPr/>
          </p:nvCxnSpPr>
          <p:spPr>
            <a:xfrm flipV="1">
              <a:off x="4724400" y="2685270"/>
              <a:ext cx="102402" cy="1290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775601" y="4408732"/>
              <a:ext cx="238345" cy="771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p:nvCxnSpPr>
        <p:spPr>
          <a:xfrm rot="-120000">
            <a:off x="6976872" y="4571771"/>
            <a:ext cx="0" cy="754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53200" y="4937760"/>
            <a:ext cx="7620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3388897">
            <a:off x="6869157" y="4609715"/>
            <a:ext cx="1109919" cy="369332"/>
          </a:xfrm>
          <a:prstGeom prst="rect">
            <a:avLst/>
          </a:prstGeom>
          <a:noFill/>
        </p:spPr>
        <p:txBody>
          <a:bodyPr wrap="none" rtlCol="0">
            <a:spAutoFit/>
          </a:bodyPr>
          <a:lstStyle/>
          <a:p>
            <a:r>
              <a:rPr lang="en-US" dirty="0" smtClean="0"/>
              <a:t>error bars</a:t>
            </a:r>
            <a:endParaRPr lang="en-US" dirty="0"/>
          </a:p>
        </p:txBody>
      </p:sp>
    </p:spTree>
    <p:extLst>
      <p:ext uri="{BB962C8B-B14F-4D97-AF65-F5344CB8AC3E}">
        <p14:creationId xmlns:p14="http://schemas.microsoft.com/office/powerpoint/2010/main" val="334376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0416" y="277095"/>
            <a:ext cx="8663167" cy="6303810"/>
          </a:xfrm>
          <a:prstGeom prst="rect">
            <a:avLst/>
          </a:prstGeom>
        </p:spPr>
      </p:pic>
      <p:sp>
        <p:nvSpPr>
          <p:cNvPr id="4" name="Title 3"/>
          <p:cNvSpPr>
            <a:spLocks noGrp="1"/>
          </p:cNvSpPr>
          <p:nvPr>
            <p:ph type="title"/>
          </p:nvPr>
        </p:nvSpPr>
        <p:spPr>
          <a:xfrm>
            <a:off x="457199" y="38100"/>
            <a:ext cx="8229600" cy="715962"/>
          </a:xfrm>
          <a:solidFill>
            <a:schemeClr val="bg1"/>
          </a:solidFill>
        </p:spPr>
        <p:txBody>
          <a:bodyPr>
            <a:normAutofit/>
          </a:bodyPr>
          <a:lstStyle/>
          <a:p>
            <a:r>
              <a:rPr lang="en-US" sz="3200" dirty="0" smtClean="0"/>
              <a:t>PTS Logging to document TZIM effect </a:t>
            </a:r>
            <a:endParaRPr lang="en-US" sz="3200" dirty="0"/>
          </a:p>
        </p:txBody>
      </p:sp>
    </p:spTree>
    <p:extLst>
      <p:ext uri="{BB962C8B-B14F-4D97-AF65-F5344CB8AC3E}">
        <p14:creationId xmlns:p14="http://schemas.microsoft.com/office/powerpoint/2010/main" val="137982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3465" y="280143"/>
            <a:ext cx="8657070" cy="6297714"/>
          </a:xfrm>
          <a:prstGeom prst="rect">
            <a:avLst/>
          </a:prstGeom>
        </p:spPr>
      </p:pic>
      <p:sp>
        <p:nvSpPr>
          <p:cNvPr id="4" name="TextBox 3"/>
          <p:cNvSpPr txBox="1"/>
          <p:nvPr/>
        </p:nvSpPr>
        <p:spPr>
          <a:xfrm>
            <a:off x="1295400" y="381000"/>
            <a:ext cx="4185826" cy="523220"/>
          </a:xfrm>
          <a:prstGeom prst="rect">
            <a:avLst/>
          </a:prstGeom>
          <a:noFill/>
        </p:spPr>
        <p:txBody>
          <a:bodyPr wrap="none" rtlCol="0">
            <a:spAutoFit/>
          </a:bodyPr>
          <a:lstStyle/>
          <a:p>
            <a:r>
              <a:rPr lang="en-US" sz="2800" dirty="0" smtClean="0"/>
              <a:t>Evidence for TZIM Blocking </a:t>
            </a:r>
            <a:endParaRPr lang="en-US" sz="2800" dirty="0"/>
          </a:p>
        </p:txBody>
      </p:sp>
      <p:pic>
        <p:nvPicPr>
          <p:cNvPr id="5" name="Picture 4"/>
          <p:cNvPicPr>
            <a:picLocks noChangeAspect="1"/>
          </p:cNvPicPr>
          <p:nvPr/>
        </p:nvPicPr>
        <p:blipFill>
          <a:blip r:embed="rId3"/>
          <a:stretch>
            <a:fillRect/>
          </a:stretch>
        </p:blipFill>
        <p:spPr>
          <a:xfrm>
            <a:off x="6629400" y="381000"/>
            <a:ext cx="2133600" cy="1312227"/>
          </a:xfrm>
          <a:prstGeom prst="rect">
            <a:avLst/>
          </a:prstGeom>
        </p:spPr>
      </p:pic>
    </p:spTree>
    <p:extLst>
      <p:ext uri="{BB962C8B-B14F-4D97-AF65-F5344CB8AC3E}">
        <p14:creationId xmlns:p14="http://schemas.microsoft.com/office/powerpoint/2010/main" val="26369859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8002"/>
          <a:stretch/>
        </p:blipFill>
        <p:spPr>
          <a:xfrm>
            <a:off x="228600" y="279400"/>
            <a:ext cx="8552598" cy="6096000"/>
          </a:xfrm>
          <a:prstGeom prst="rect">
            <a:avLst/>
          </a:prstGeom>
        </p:spPr>
      </p:pic>
      <p:sp>
        <p:nvSpPr>
          <p:cNvPr id="5" name="Title 4"/>
          <p:cNvSpPr>
            <a:spLocks noGrp="1"/>
          </p:cNvSpPr>
          <p:nvPr>
            <p:ph type="title"/>
          </p:nvPr>
        </p:nvSpPr>
        <p:spPr>
          <a:xfrm>
            <a:off x="551598" y="196533"/>
            <a:ext cx="8229600" cy="715962"/>
          </a:xfrm>
          <a:solidFill>
            <a:schemeClr val="bg1"/>
          </a:solidFill>
        </p:spPr>
        <p:txBody>
          <a:bodyPr>
            <a:normAutofit/>
          </a:bodyPr>
          <a:lstStyle/>
          <a:p>
            <a:r>
              <a:rPr lang="en-US" sz="2800" dirty="0" smtClean="0"/>
              <a:t>Nov. 24-25 </a:t>
            </a:r>
            <a:r>
              <a:rPr lang="en-US" sz="2800" dirty="0" err="1" smtClean="0"/>
              <a:t>flowback</a:t>
            </a:r>
            <a:r>
              <a:rPr lang="en-US" sz="2800" dirty="0" smtClean="0"/>
              <a:t>: TZIM degradation product</a:t>
            </a:r>
            <a:endParaRPr lang="en-US" sz="2800" dirty="0"/>
          </a:p>
        </p:txBody>
      </p:sp>
      <p:sp>
        <p:nvSpPr>
          <p:cNvPr id="8" name="TextBox 7"/>
          <p:cNvSpPr txBox="1"/>
          <p:nvPr/>
        </p:nvSpPr>
        <p:spPr>
          <a:xfrm>
            <a:off x="1752600" y="5105400"/>
            <a:ext cx="1971437" cy="369332"/>
          </a:xfrm>
          <a:prstGeom prst="rect">
            <a:avLst/>
          </a:prstGeom>
          <a:solidFill>
            <a:schemeClr val="bg1"/>
          </a:solidFill>
        </p:spPr>
        <p:txBody>
          <a:bodyPr wrap="none" rtlCol="0">
            <a:spAutoFit/>
          </a:bodyPr>
          <a:lstStyle/>
          <a:p>
            <a:r>
              <a:rPr lang="en-US" dirty="0" smtClean="0"/>
              <a:t>Partial degradation</a:t>
            </a:r>
          </a:p>
        </p:txBody>
      </p:sp>
      <p:sp>
        <p:nvSpPr>
          <p:cNvPr id="9" name="TextBox 8"/>
          <p:cNvSpPr txBox="1"/>
          <p:nvPr/>
        </p:nvSpPr>
        <p:spPr>
          <a:xfrm>
            <a:off x="2590800" y="1295400"/>
            <a:ext cx="2449260" cy="923330"/>
          </a:xfrm>
          <a:prstGeom prst="rect">
            <a:avLst/>
          </a:prstGeom>
          <a:solidFill>
            <a:schemeClr val="bg1"/>
          </a:solidFill>
        </p:spPr>
        <p:txBody>
          <a:bodyPr wrap="none" rtlCol="0">
            <a:spAutoFit/>
          </a:bodyPr>
          <a:lstStyle/>
          <a:p>
            <a:r>
              <a:rPr lang="en-US" dirty="0" err="1" smtClean="0"/>
              <a:t>AltaVert</a:t>
            </a:r>
            <a:r>
              <a:rPr lang="en-US" dirty="0" smtClean="0"/>
              <a:t> 251 degrades</a:t>
            </a:r>
          </a:p>
          <a:p>
            <a:r>
              <a:rPr lang="en-US" dirty="0" smtClean="0"/>
              <a:t>at &gt;200 </a:t>
            </a:r>
            <a:r>
              <a:rPr lang="en-US" dirty="0"/>
              <a:t>C / 400 F</a:t>
            </a:r>
          </a:p>
          <a:p>
            <a:r>
              <a:rPr lang="en-US" dirty="0" smtClean="0"/>
              <a:t>Fully in less than a week</a:t>
            </a:r>
            <a:endParaRPr lang="en-US" dirty="0"/>
          </a:p>
        </p:txBody>
      </p:sp>
      <p:sp>
        <p:nvSpPr>
          <p:cNvPr id="6" name="TextBox 5"/>
          <p:cNvSpPr txBox="1"/>
          <p:nvPr/>
        </p:nvSpPr>
        <p:spPr>
          <a:xfrm>
            <a:off x="5962145" y="5265182"/>
            <a:ext cx="2833340" cy="369332"/>
          </a:xfrm>
          <a:prstGeom prst="rect">
            <a:avLst/>
          </a:prstGeom>
          <a:solidFill>
            <a:schemeClr val="bg1"/>
          </a:solidFill>
        </p:spPr>
        <p:txBody>
          <a:bodyPr wrap="none" rtlCol="0">
            <a:spAutoFit/>
          </a:bodyPr>
          <a:lstStyle/>
          <a:p>
            <a:r>
              <a:rPr lang="en-US" dirty="0" smtClean="0"/>
              <a:t>Results from Peter Rose, EGI</a:t>
            </a:r>
          </a:p>
        </p:txBody>
      </p:sp>
    </p:spTree>
    <p:extLst>
      <p:ext uri="{BB962C8B-B14F-4D97-AF65-F5344CB8AC3E}">
        <p14:creationId xmlns:p14="http://schemas.microsoft.com/office/powerpoint/2010/main" val="2593115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Newberry Volcano EGS Demonstration</a:t>
            </a:r>
            <a:br>
              <a:rPr lang="en-US" sz="3200" dirty="0" smtClean="0"/>
            </a:br>
            <a:endParaRPr lang="en-US" sz="2000" dirty="0"/>
          </a:p>
        </p:txBody>
      </p:sp>
      <p:sp>
        <p:nvSpPr>
          <p:cNvPr id="2" name="Slide Number Placeholder 1"/>
          <p:cNvSpPr>
            <a:spLocks noGrp="1"/>
          </p:cNvSpPr>
          <p:nvPr>
            <p:ph type="sldNum" sz="quarter" idx="12"/>
          </p:nvPr>
        </p:nvSpPr>
        <p:spPr/>
        <p:txBody>
          <a:bodyPr/>
          <a:lstStyle/>
          <a:p>
            <a:fld id="{7BF07D8E-2D88-4662-BE93-71814DBBA3AC}" type="slidenum">
              <a:rPr lang="en-US" smtClean="0">
                <a:solidFill>
                  <a:prstClr val="black">
                    <a:tint val="75000"/>
                  </a:prstClr>
                </a:solidFill>
              </a:rPr>
              <a:pPr/>
              <a:t>2</a:t>
            </a:fld>
            <a:endParaRPr lang="en-US">
              <a:solidFill>
                <a:prstClr val="black">
                  <a:tint val="75000"/>
                </a:prstClr>
              </a:solidFill>
            </a:endParaRPr>
          </a:p>
        </p:txBody>
      </p:sp>
      <p:cxnSp>
        <p:nvCxnSpPr>
          <p:cNvPr id="5" name="Straight Arrow Connector 4"/>
          <p:cNvCxnSpPr/>
          <p:nvPr/>
        </p:nvCxnSpPr>
        <p:spPr>
          <a:xfrm rot="5400000">
            <a:off x="2438400" y="2133600"/>
            <a:ext cx="457200" cy="1588"/>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114800" y="2860577"/>
            <a:ext cx="4457700" cy="4524315"/>
          </a:xfrm>
          <a:prstGeom prst="rect">
            <a:avLst/>
          </a:prstGeom>
        </p:spPr>
        <p:txBody>
          <a:bodyPr wrap="square">
            <a:spAutoFit/>
          </a:bodyPr>
          <a:lstStyle/>
          <a:p>
            <a:r>
              <a:rPr lang="en-US" sz="2400" b="1" dirty="0" smtClean="0">
                <a:solidFill>
                  <a:srgbClr val="FFC000"/>
                </a:solidFill>
              </a:rPr>
              <a:t>Geothermal well drilled in 2008 </a:t>
            </a:r>
          </a:p>
          <a:p>
            <a:pPr marL="342900" indent="-342900">
              <a:buFont typeface="Arial" panose="020B0604020202020204" pitchFamily="34" charset="0"/>
              <a:buChar char="•"/>
            </a:pPr>
            <a:r>
              <a:rPr lang="en-US" sz="2400" b="1" dirty="0" smtClean="0">
                <a:solidFill>
                  <a:srgbClr val="FFC000"/>
                </a:solidFill>
              </a:rPr>
              <a:t>55-29</a:t>
            </a:r>
          </a:p>
          <a:p>
            <a:pPr marL="342900" indent="-342900">
              <a:buFont typeface="Arial" panose="020B0604020202020204" pitchFamily="34" charset="0"/>
              <a:buChar char="•"/>
            </a:pPr>
            <a:r>
              <a:rPr lang="en-US" sz="2400" b="1" dirty="0" smtClean="0">
                <a:solidFill>
                  <a:srgbClr val="FFC000"/>
                </a:solidFill>
              </a:rPr>
              <a:t>10,060 feet, 3067 m deep</a:t>
            </a:r>
          </a:p>
          <a:p>
            <a:pPr marL="342900" indent="-342900">
              <a:buFont typeface="Arial" panose="020B0604020202020204" pitchFamily="34" charset="0"/>
              <a:buChar char="•"/>
            </a:pPr>
            <a:r>
              <a:rPr lang="en-US" sz="2400" b="1" dirty="0" smtClean="0">
                <a:solidFill>
                  <a:srgbClr val="FFC000"/>
                </a:solidFill>
              </a:rPr>
              <a:t>620⁰F, 330⁰C</a:t>
            </a:r>
          </a:p>
          <a:p>
            <a:pPr marL="342900" indent="-342900">
              <a:buFont typeface="Arial" panose="020B0604020202020204" pitchFamily="34" charset="0"/>
              <a:buChar char="•"/>
            </a:pPr>
            <a:r>
              <a:rPr lang="en-US" sz="2400" b="1" dirty="0" smtClean="0">
                <a:solidFill>
                  <a:srgbClr val="FFC000"/>
                </a:solidFill>
              </a:rPr>
              <a:t>No hydrothermal system</a:t>
            </a:r>
          </a:p>
          <a:p>
            <a:r>
              <a:rPr lang="en-US" sz="2400" b="1" dirty="0" smtClean="0">
                <a:solidFill>
                  <a:srgbClr val="FFC000"/>
                </a:solidFill>
              </a:rPr>
              <a:t> </a:t>
            </a:r>
          </a:p>
          <a:p>
            <a:r>
              <a:rPr lang="en-US" sz="2400" b="1" dirty="0" smtClean="0">
                <a:solidFill>
                  <a:srgbClr val="FFC000"/>
                </a:solidFill>
              </a:rPr>
              <a:t>DOE ARRA grant </a:t>
            </a:r>
            <a:r>
              <a:rPr lang="en-US" sz="2400" b="1" dirty="0">
                <a:solidFill>
                  <a:srgbClr val="FFC000"/>
                </a:solidFill>
              </a:rPr>
              <a:t>awarded in </a:t>
            </a:r>
            <a:r>
              <a:rPr lang="en-US" sz="2400" b="1" dirty="0" smtClean="0">
                <a:solidFill>
                  <a:srgbClr val="FFC000"/>
                </a:solidFill>
              </a:rPr>
              <a:t>2009</a:t>
            </a:r>
          </a:p>
          <a:p>
            <a:pPr marL="342900" indent="-342900">
              <a:buFont typeface="Arial" panose="020B0604020202020204" pitchFamily="34" charset="0"/>
              <a:buChar char="•"/>
            </a:pPr>
            <a:r>
              <a:rPr lang="en-US" sz="2400" b="1" dirty="0" smtClean="0">
                <a:solidFill>
                  <a:srgbClr val="FFC000"/>
                </a:solidFill>
              </a:rPr>
              <a:t>Three phases</a:t>
            </a:r>
          </a:p>
          <a:p>
            <a:pPr marL="342900" indent="-342900">
              <a:buFont typeface="Arial" panose="020B0604020202020204" pitchFamily="34" charset="0"/>
              <a:buChar char="•"/>
            </a:pPr>
            <a:r>
              <a:rPr lang="en-US" sz="2400" b="1" dirty="0" smtClean="0">
                <a:solidFill>
                  <a:srgbClr val="FFC000"/>
                </a:solidFill>
              </a:rPr>
              <a:t>50% cost share</a:t>
            </a:r>
          </a:p>
          <a:p>
            <a:pPr marL="342900" indent="-342900">
              <a:buFont typeface="Arial" panose="020B0604020202020204" pitchFamily="34" charset="0"/>
              <a:buChar char="•"/>
            </a:pPr>
            <a:r>
              <a:rPr lang="en-US" sz="2400" b="1" dirty="0" smtClean="0">
                <a:solidFill>
                  <a:srgbClr val="FFC000"/>
                </a:solidFill>
              </a:rPr>
              <a:t>DOE funding ends Sept 2015</a:t>
            </a:r>
          </a:p>
          <a:p>
            <a:endParaRPr lang="en-US" sz="2400" b="1" dirty="0">
              <a:solidFill>
                <a:srgbClr val="FFC000"/>
              </a:solidFill>
            </a:endParaRPr>
          </a:p>
          <a:p>
            <a:endParaRPr lang="en-US" sz="2400" dirty="0">
              <a:solidFill>
                <a:srgbClr val="FFC000"/>
              </a:solidFill>
            </a:endParaRPr>
          </a:p>
        </p:txBody>
      </p:sp>
      <p:pic>
        <p:nvPicPr>
          <p:cNvPr id="7" name="Picture 6" descr="C:\Users\tcladouhos\Desktop\SGWS\Newberry Location Map 2.png"/>
          <p:cNvPicPr/>
          <p:nvPr/>
        </p:nvPicPr>
        <p:blipFill>
          <a:blip r:embed="rId4">
            <a:extLst>
              <a:ext uri="{28A0092B-C50C-407E-A947-70E740481C1C}">
                <a14:useLocalDpi xmlns:a14="http://schemas.microsoft.com/office/drawing/2010/main" val="0"/>
              </a:ext>
            </a:extLst>
          </a:blip>
          <a:srcRect/>
          <a:stretch>
            <a:fillRect/>
          </a:stretch>
        </p:blipFill>
        <p:spPr bwMode="auto">
          <a:xfrm>
            <a:off x="457200" y="3048000"/>
            <a:ext cx="3200400" cy="3707501"/>
          </a:xfrm>
          <a:prstGeom prst="rect">
            <a:avLst/>
          </a:prstGeom>
          <a:noFill/>
          <a:ln>
            <a:noFill/>
          </a:ln>
        </p:spPr>
      </p:pic>
    </p:spTree>
    <p:extLst>
      <p:ext uri="{BB962C8B-B14F-4D97-AF65-F5344CB8AC3E}">
        <p14:creationId xmlns:p14="http://schemas.microsoft.com/office/powerpoint/2010/main" val="38607018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203" y="152400"/>
            <a:ext cx="8715997" cy="6442574"/>
          </a:xfrm>
          <a:prstGeom prst="rect">
            <a:avLst/>
          </a:prstGeom>
        </p:spPr>
      </p:pic>
      <p:sp>
        <p:nvSpPr>
          <p:cNvPr id="5" name="Title 4"/>
          <p:cNvSpPr>
            <a:spLocks noGrp="1"/>
          </p:cNvSpPr>
          <p:nvPr>
            <p:ph type="title"/>
          </p:nvPr>
        </p:nvSpPr>
        <p:spPr>
          <a:xfrm>
            <a:off x="366401" y="292099"/>
            <a:ext cx="8229600" cy="533400"/>
          </a:xfrm>
        </p:spPr>
        <p:txBody>
          <a:bodyPr>
            <a:normAutofit/>
          </a:bodyPr>
          <a:lstStyle/>
          <a:p>
            <a:r>
              <a:rPr lang="en-US" sz="2800" dirty="0"/>
              <a:t>Nov. 24-25 </a:t>
            </a:r>
            <a:r>
              <a:rPr lang="en-US" sz="2800" dirty="0" err="1"/>
              <a:t>flowback</a:t>
            </a:r>
            <a:r>
              <a:rPr lang="en-US" sz="2800" dirty="0"/>
              <a:t>: Tracer </a:t>
            </a:r>
            <a:r>
              <a:rPr lang="en-US" sz="2800" dirty="0" smtClean="0"/>
              <a:t>Returns </a:t>
            </a:r>
            <a:endParaRPr lang="en-US" sz="2800" dirty="0"/>
          </a:p>
        </p:txBody>
      </p:sp>
      <p:sp>
        <p:nvSpPr>
          <p:cNvPr id="6" name="TextBox 5"/>
          <p:cNvSpPr txBox="1"/>
          <p:nvPr/>
        </p:nvSpPr>
        <p:spPr>
          <a:xfrm>
            <a:off x="2611921" y="4648200"/>
            <a:ext cx="3065391" cy="1200329"/>
          </a:xfrm>
          <a:prstGeom prst="rect">
            <a:avLst/>
          </a:prstGeom>
          <a:noFill/>
        </p:spPr>
        <p:txBody>
          <a:bodyPr wrap="none" rtlCol="0">
            <a:spAutoFit/>
          </a:bodyPr>
          <a:lstStyle/>
          <a:p>
            <a:r>
              <a:rPr lang="en-US" b="1" dirty="0" smtClean="0">
                <a:solidFill>
                  <a:srgbClr val="C00000"/>
                </a:solidFill>
              </a:rPr>
              <a:t>1,3,6 NTS</a:t>
            </a:r>
          </a:p>
          <a:p>
            <a:r>
              <a:rPr lang="en-US" dirty="0" smtClean="0"/>
              <a:t>Injected prior to granular TZIM</a:t>
            </a:r>
          </a:p>
          <a:p>
            <a:r>
              <a:rPr lang="en-US" dirty="0" smtClean="0"/>
              <a:t>206,000 gallons inject after</a:t>
            </a:r>
          </a:p>
          <a:p>
            <a:r>
              <a:rPr lang="en-US" dirty="0" smtClean="0"/>
              <a:t>9.1% mass recovered</a:t>
            </a:r>
            <a:endParaRPr lang="en-US" dirty="0"/>
          </a:p>
        </p:txBody>
      </p:sp>
      <p:sp>
        <p:nvSpPr>
          <p:cNvPr id="7" name="TextBox 6"/>
          <p:cNvSpPr txBox="1"/>
          <p:nvPr/>
        </p:nvSpPr>
        <p:spPr>
          <a:xfrm>
            <a:off x="3276600" y="1066800"/>
            <a:ext cx="2961645" cy="1200329"/>
          </a:xfrm>
          <a:prstGeom prst="rect">
            <a:avLst/>
          </a:prstGeom>
          <a:solidFill>
            <a:schemeClr val="bg1"/>
          </a:solidFill>
        </p:spPr>
        <p:txBody>
          <a:bodyPr wrap="none" rtlCol="0">
            <a:spAutoFit/>
          </a:bodyPr>
          <a:lstStyle/>
          <a:p>
            <a:r>
              <a:rPr lang="en-US" b="1" dirty="0" smtClean="0">
                <a:solidFill>
                  <a:srgbClr val="0070C0"/>
                </a:solidFill>
              </a:rPr>
              <a:t>2,7  NDS</a:t>
            </a:r>
          </a:p>
          <a:p>
            <a:r>
              <a:rPr lang="en-US" dirty="0" smtClean="0"/>
              <a:t>Injected prior to fiber TZIM</a:t>
            </a:r>
          </a:p>
          <a:p>
            <a:r>
              <a:rPr lang="en-US" dirty="0"/>
              <a:t>153,000 gallons injected </a:t>
            </a:r>
            <a:r>
              <a:rPr lang="en-US" dirty="0" smtClean="0"/>
              <a:t>after</a:t>
            </a:r>
          </a:p>
          <a:p>
            <a:r>
              <a:rPr lang="en-US" dirty="0" smtClean="0"/>
              <a:t>18.1% mass recovered</a:t>
            </a:r>
            <a:endParaRPr lang="en-US" dirty="0"/>
          </a:p>
        </p:txBody>
      </p:sp>
      <p:sp>
        <p:nvSpPr>
          <p:cNvPr id="3" name="TextBox 2"/>
          <p:cNvSpPr txBox="1"/>
          <p:nvPr/>
        </p:nvSpPr>
        <p:spPr>
          <a:xfrm>
            <a:off x="7667335" y="4648200"/>
            <a:ext cx="997389" cy="923330"/>
          </a:xfrm>
          <a:prstGeom prst="rect">
            <a:avLst/>
          </a:prstGeom>
          <a:noFill/>
        </p:spPr>
        <p:txBody>
          <a:bodyPr wrap="none" rtlCol="0">
            <a:spAutoFit/>
          </a:bodyPr>
          <a:lstStyle/>
          <a:p>
            <a:r>
              <a:rPr lang="en-US" dirty="0" smtClean="0"/>
              <a:t>116,000 </a:t>
            </a:r>
          </a:p>
          <a:p>
            <a:r>
              <a:rPr lang="en-US" dirty="0" smtClean="0"/>
              <a:t>gallons</a:t>
            </a:r>
          </a:p>
          <a:p>
            <a:r>
              <a:rPr lang="en-US" dirty="0" smtClean="0"/>
              <a:t>flowed</a:t>
            </a:r>
            <a:endParaRPr lang="en-US" dirty="0"/>
          </a:p>
        </p:txBody>
      </p:sp>
      <p:sp>
        <p:nvSpPr>
          <p:cNvPr id="8" name="TextBox 7"/>
          <p:cNvSpPr txBox="1"/>
          <p:nvPr/>
        </p:nvSpPr>
        <p:spPr>
          <a:xfrm>
            <a:off x="6436852" y="2371477"/>
            <a:ext cx="2187724" cy="707886"/>
          </a:xfrm>
          <a:prstGeom prst="rect">
            <a:avLst/>
          </a:prstGeom>
          <a:noFill/>
        </p:spPr>
        <p:txBody>
          <a:bodyPr wrap="square" rtlCol="0">
            <a:spAutoFit/>
          </a:bodyPr>
          <a:lstStyle/>
          <a:p>
            <a:r>
              <a:rPr lang="en-US" sz="2000" dirty="0" smtClean="0"/>
              <a:t>Tracer return model pending</a:t>
            </a:r>
            <a:endParaRPr lang="en-US" sz="2000" dirty="0"/>
          </a:p>
        </p:txBody>
      </p:sp>
      <p:sp>
        <p:nvSpPr>
          <p:cNvPr id="9" name="TextBox 8"/>
          <p:cNvSpPr txBox="1"/>
          <p:nvPr/>
        </p:nvSpPr>
        <p:spPr>
          <a:xfrm>
            <a:off x="5934487" y="6161627"/>
            <a:ext cx="2833340" cy="369332"/>
          </a:xfrm>
          <a:prstGeom prst="rect">
            <a:avLst/>
          </a:prstGeom>
          <a:solidFill>
            <a:schemeClr val="bg1"/>
          </a:solidFill>
        </p:spPr>
        <p:txBody>
          <a:bodyPr wrap="none" rtlCol="0">
            <a:spAutoFit/>
          </a:bodyPr>
          <a:lstStyle/>
          <a:p>
            <a:r>
              <a:rPr lang="en-US" dirty="0" smtClean="0"/>
              <a:t>Results from Peter Rose, EGI</a:t>
            </a:r>
          </a:p>
        </p:txBody>
      </p:sp>
    </p:spTree>
    <p:extLst>
      <p:ext uri="{BB962C8B-B14F-4D97-AF65-F5344CB8AC3E}">
        <p14:creationId xmlns:p14="http://schemas.microsoft.com/office/powerpoint/2010/main" val="17320333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30924"/>
          <a:stretch/>
        </p:blipFill>
        <p:spPr>
          <a:xfrm>
            <a:off x="1828800" y="486129"/>
            <a:ext cx="7128057" cy="6371871"/>
          </a:xfrm>
          <a:prstGeom prst="rect">
            <a:avLst/>
          </a:prstGeom>
        </p:spPr>
      </p:pic>
      <p:sp>
        <p:nvSpPr>
          <p:cNvPr id="20" name="Title 19"/>
          <p:cNvSpPr>
            <a:spLocks noGrp="1"/>
          </p:cNvSpPr>
          <p:nvPr>
            <p:ph type="title"/>
          </p:nvPr>
        </p:nvSpPr>
        <p:spPr>
          <a:xfrm>
            <a:off x="457200" y="76200"/>
            <a:ext cx="8229600" cy="838200"/>
          </a:xfrm>
        </p:spPr>
        <p:txBody>
          <a:bodyPr>
            <a:normAutofit/>
          </a:bodyPr>
          <a:lstStyle/>
          <a:p>
            <a:r>
              <a:rPr lang="en-US" sz="3200" dirty="0" smtClean="0"/>
              <a:t>Potential Production Well Targets</a:t>
            </a:r>
            <a:endParaRPr lang="en-US" sz="3200" dirty="0"/>
          </a:p>
        </p:txBody>
      </p:sp>
      <p:sp>
        <p:nvSpPr>
          <p:cNvPr id="23" name="TextBox 22"/>
          <p:cNvSpPr txBox="1"/>
          <p:nvPr/>
        </p:nvSpPr>
        <p:spPr>
          <a:xfrm>
            <a:off x="0" y="1451835"/>
            <a:ext cx="2091768"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Work in Progress</a:t>
            </a:r>
          </a:p>
          <a:p>
            <a:pPr marL="285750" indent="-285750">
              <a:buFont typeface="Arial" panose="020B0604020202020204" pitchFamily="34" charset="0"/>
              <a:buChar char="•"/>
            </a:pPr>
            <a:r>
              <a:rPr lang="en-US" dirty="0" smtClean="0"/>
              <a:t>Based on 100 best-located seismic events</a:t>
            </a:r>
          </a:p>
          <a:p>
            <a:pPr marL="285750" indent="-285750">
              <a:buFont typeface="Arial" panose="020B0604020202020204" pitchFamily="34" charset="0"/>
              <a:buChar char="•"/>
            </a:pPr>
            <a:r>
              <a:rPr lang="en-US" dirty="0" smtClean="0"/>
              <a:t>Production well will be stimulated (single and dual)</a:t>
            </a:r>
            <a:endParaRPr lang="en-US" dirty="0"/>
          </a:p>
        </p:txBody>
      </p:sp>
      <p:sp>
        <p:nvSpPr>
          <p:cNvPr id="30" name="Arc 29"/>
          <p:cNvSpPr/>
          <p:nvPr/>
        </p:nvSpPr>
        <p:spPr>
          <a:xfrm>
            <a:off x="2590800" y="1933929"/>
            <a:ext cx="4202806" cy="2329102"/>
          </a:xfrm>
          <a:prstGeom prst="arc">
            <a:avLst>
              <a:gd name="adj1" fmla="val 3384345"/>
              <a:gd name="adj2" fmla="val 9913316"/>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2590800" y="1933929"/>
            <a:ext cx="4202806" cy="2329102"/>
          </a:xfrm>
          <a:prstGeom prst="arc">
            <a:avLst>
              <a:gd name="adj1" fmla="val 1204606"/>
              <a:gd name="adj2" fmla="val 3416493"/>
            </a:avLst>
          </a:prstGeom>
          <a:ln w="412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Arc 31"/>
          <p:cNvSpPr/>
          <p:nvPr/>
        </p:nvSpPr>
        <p:spPr>
          <a:xfrm flipV="1">
            <a:off x="2614749" y="2114168"/>
            <a:ext cx="4202806" cy="2554216"/>
          </a:xfrm>
          <a:prstGeom prst="arc">
            <a:avLst>
              <a:gd name="adj1" fmla="val 5998262"/>
              <a:gd name="adj2" fmla="val 9913316"/>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flipV="1">
            <a:off x="2438400" y="2114168"/>
            <a:ext cx="4202806" cy="1376690"/>
          </a:xfrm>
          <a:prstGeom prst="arc">
            <a:avLst>
              <a:gd name="adj1" fmla="val 1296386"/>
              <a:gd name="adj2" fmla="val 5042852"/>
            </a:avLst>
          </a:prstGeom>
          <a:ln w="412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rot="495044">
            <a:off x="3757195" y="3814596"/>
            <a:ext cx="787523" cy="400110"/>
          </a:xfrm>
          <a:prstGeom prst="rect">
            <a:avLst/>
          </a:prstGeom>
          <a:noFill/>
        </p:spPr>
        <p:txBody>
          <a:bodyPr wrap="none" rtlCol="0">
            <a:spAutoFit/>
          </a:bodyPr>
          <a:lstStyle/>
          <a:p>
            <a:r>
              <a:rPr lang="en-US" sz="2000" dirty="0" smtClean="0">
                <a:solidFill>
                  <a:srgbClr val="FF0000"/>
                </a:solidFill>
              </a:rPr>
              <a:t>cased</a:t>
            </a:r>
            <a:endParaRPr lang="en-US" sz="2000" dirty="0">
              <a:solidFill>
                <a:srgbClr val="FF0000"/>
              </a:solidFill>
            </a:endParaRPr>
          </a:p>
        </p:txBody>
      </p:sp>
      <p:sp>
        <p:nvSpPr>
          <p:cNvPr id="35" name="TextBox 34"/>
          <p:cNvSpPr txBox="1"/>
          <p:nvPr/>
        </p:nvSpPr>
        <p:spPr>
          <a:xfrm rot="20888866">
            <a:off x="5720612" y="3973808"/>
            <a:ext cx="716863" cy="400110"/>
          </a:xfrm>
          <a:prstGeom prst="rect">
            <a:avLst/>
          </a:prstGeom>
          <a:noFill/>
        </p:spPr>
        <p:txBody>
          <a:bodyPr wrap="none" rtlCol="0">
            <a:spAutoFit/>
          </a:bodyPr>
          <a:lstStyle/>
          <a:p>
            <a:r>
              <a:rPr lang="en-US" sz="2000" dirty="0" smtClean="0">
                <a:solidFill>
                  <a:srgbClr val="92D050"/>
                </a:solidFill>
              </a:rPr>
              <a:t>open</a:t>
            </a:r>
            <a:endParaRPr lang="en-US" sz="2000" dirty="0">
              <a:solidFill>
                <a:srgbClr val="92D050"/>
              </a:solidFill>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61001" t="78889" r="90"/>
          <a:stretch/>
        </p:blipFill>
        <p:spPr>
          <a:xfrm>
            <a:off x="5724330" y="5055215"/>
            <a:ext cx="2138551" cy="1447800"/>
          </a:xfrm>
          <a:prstGeom prst="rect">
            <a:avLst/>
          </a:prstGeom>
        </p:spPr>
      </p:pic>
      <p:sp>
        <p:nvSpPr>
          <p:cNvPr id="12" name="TextBox 11"/>
          <p:cNvSpPr txBox="1"/>
          <p:nvPr/>
        </p:nvSpPr>
        <p:spPr>
          <a:xfrm>
            <a:off x="2234591" y="5761936"/>
            <a:ext cx="3158237" cy="369332"/>
          </a:xfrm>
          <a:prstGeom prst="rect">
            <a:avLst/>
          </a:prstGeom>
          <a:solidFill>
            <a:schemeClr val="bg1"/>
          </a:solidFill>
        </p:spPr>
        <p:txBody>
          <a:bodyPr wrap="none" rtlCol="0">
            <a:spAutoFit/>
          </a:bodyPr>
          <a:lstStyle/>
          <a:p>
            <a:r>
              <a:rPr lang="en-US" dirty="0" smtClean="0"/>
              <a:t>Results from Foulger Consulting</a:t>
            </a:r>
          </a:p>
        </p:txBody>
      </p:sp>
    </p:spTree>
    <p:extLst>
      <p:ext uri="{BB962C8B-B14F-4D97-AF65-F5344CB8AC3E}">
        <p14:creationId xmlns:p14="http://schemas.microsoft.com/office/powerpoint/2010/main" val="654800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685800"/>
            <a:ext cx="6612800" cy="6000750"/>
          </a:xfrm>
          <a:prstGeom prst="rect">
            <a:avLst/>
          </a:prstGeom>
        </p:spPr>
      </p:pic>
    </p:spTree>
    <p:extLst>
      <p:ext uri="{BB962C8B-B14F-4D97-AF65-F5344CB8AC3E}">
        <p14:creationId xmlns:p14="http://schemas.microsoft.com/office/powerpoint/2010/main" val="1751446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1651" y="857250"/>
            <a:ext cx="5668114" cy="5143500"/>
          </a:xfrm>
          <a:prstGeom prst="rect">
            <a:avLst/>
          </a:prstGeom>
        </p:spPr>
      </p:pic>
      <p:cxnSp>
        <p:nvCxnSpPr>
          <p:cNvPr id="3" name="Straight Connector 2"/>
          <p:cNvCxnSpPr/>
          <p:nvPr/>
        </p:nvCxnSpPr>
        <p:spPr>
          <a:xfrm flipH="1" flipV="1">
            <a:off x="3058312" y="1921219"/>
            <a:ext cx="1507064" cy="3938813"/>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3058310" y="268699"/>
            <a:ext cx="0" cy="1657350"/>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4800" y="4800600"/>
            <a:ext cx="74295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65308" y="1926049"/>
            <a:ext cx="10858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96412" y="4525880"/>
            <a:ext cx="625492" cy="300082"/>
          </a:xfrm>
          <a:prstGeom prst="rect">
            <a:avLst/>
          </a:prstGeom>
          <a:noFill/>
        </p:spPr>
        <p:txBody>
          <a:bodyPr wrap="none" rtlCol="0">
            <a:spAutoFit/>
          </a:bodyPr>
          <a:lstStyle/>
          <a:p>
            <a:r>
              <a:rPr lang="en-US" sz="1350" dirty="0"/>
              <a:t>200 m</a:t>
            </a:r>
          </a:p>
        </p:txBody>
      </p:sp>
      <p:sp>
        <p:nvSpPr>
          <p:cNvPr id="19" name="TextBox 18"/>
          <p:cNvSpPr txBox="1"/>
          <p:nvPr/>
        </p:nvSpPr>
        <p:spPr>
          <a:xfrm>
            <a:off x="3251129" y="1900357"/>
            <a:ext cx="625492" cy="300082"/>
          </a:xfrm>
          <a:prstGeom prst="rect">
            <a:avLst/>
          </a:prstGeom>
          <a:noFill/>
        </p:spPr>
        <p:txBody>
          <a:bodyPr wrap="none" rtlCol="0">
            <a:spAutoFit/>
          </a:bodyPr>
          <a:lstStyle/>
          <a:p>
            <a:r>
              <a:rPr lang="en-US" sz="1350" dirty="0"/>
              <a:t>300 m</a:t>
            </a:r>
          </a:p>
        </p:txBody>
      </p:sp>
      <p:sp>
        <p:nvSpPr>
          <p:cNvPr id="5" name="TextBox 4"/>
          <p:cNvSpPr txBox="1"/>
          <p:nvPr/>
        </p:nvSpPr>
        <p:spPr>
          <a:xfrm rot="4056831">
            <a:off x="2977041" y="3160186"/>
            <a:ext cx="625492" cy="300082"/>
          </a:xfrm>
          <a:prstGeom prst="rect">
            <a:avLst/>
          </a:prstGeom>
          <a:noFill/>
        </p:spPr>
        <p:txBody>
          <a:bodyPr wrap="none" rtlCol="0">
            <a:spAutoFit/>
          </a:bodyPr>
          <a:lstStyle/>
          <a:p>
            <a:r>
              <a:rPr lang="en-US" sz="1350" dirty="0"/>
              <a:t>Under</a:t>
            </a:r>
          </a:p>
        </p:txBody>
      </p:sp>
      <p:sp>
        <p:nvSpPr>
          <p:cNvPr id="10" name="TextBox 9"/>
          <p:cNvSpPr txBox="1"/>
          <p:nvPr/>
        </p:nvSpPr>
        <p:spPr>
          <a:xfrm rot="5153872">
            <a:off x="4939678" y="1641593"/>
            <a:ext cx="524439" cy="300082"/>
          </a:xfrm>
          <a:prstGeom prst="rect">
            <a:avLst/>
          </a:prstGeom>
          <a:noFill/>
        </p:spPr>
        <p:txBody>
          <a:bodyPr wrap="none" rtlCol="0">
            <a:spAutoFit/>
          </a:bodyPr>
          <a:lstStyle/>
          <a:p>
            <a:r>
              <a:rPr lang="en-US" sz="1350" dirty="0"/>
              <a:t>Over</a:t>
            </a:r>
          </a:p>
        </p:txBody>
      </p:sp>
      <p:cxnSp>
        <p:nvCxnSpPr>
          <p:cNvPr id="11" name="Straight Connector 10"/>
          <p:cNvCxnSpPr/>
          <p:nvPr/>
        </p:nvCxnSpPr>
        <p:spPr>
          <a:xfrm flipH="1" flipV="1">
            <a:off x="4819249" y="1189480"/>
            <a:ext cx="597189" cy="4284375"/>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138098" y="136227"/>
            <a:ext cx="681151" cy="1063968"/>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069547" y="1299285"/>
            <a:ext cx="7429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88809" y="1250734"/>
            <a:ext cx="625492" cy="300082"/>
          </a:xfrm>
          <a:prstGeom prst="rect">
            <a:avLst/>
          </a:prstGeom>
          <a:noFill/>
        </p:spPr>
        <p:txBody>
          <a:bodyPr wrap="none" rtlCol="0">
            <a:spAutoFit/>
          </a:bodyPr>
          <a:lstStyle/>
          <a:p>
            <a:r>
              <a:rPr lang="en-US" sz="1350" dirty="0"/>
              <a:t>200 m</a:t>
            </a:r>
          </a:p>
        </p:txBody>
      </p:sp>
      <p:sp>
        <p:nvSpPr>
          <p:cNvPr id="22" name="TextBox 21"/>
          <p:cNvSpPr txBox="1"/>
          <p:nvPr/>
        </p:nvSpPr>
        <p:spPr>
          <a:xfrm rot="4775125">
            <a:off x="4027221" y="2636565"/>
            <a:ext cx="420308" cy="300082"/>
          </a:xfrm>
          <a:prstGeom prst="rect">
            <a:avLst/>
          </a:prstGeom>
          <a:noFill/>
        </p:spPr>
        <p:txBody>
          <a:bodyPr wrap="none" rtlCol="0">
            <a:spAutoFit/>
          </a:bodyPr>
          <a:lstStyle/>
          <a:p>
            <a:r>
              <a:rPr lang="en-US" sz="1350" dirty="0"/>
              <a:t>15°</a:t>
            </a:r>
          </a:p>
        </p:txBody>
      </p:sp>
      <p:sp>
        <p:nvSpPr>
          <p:cNvPr id="23" name="TextBox 22"/>
          <p:cNvSpPr txBox="1"/>
          <p:nvPr/>
        </p:nvSpPr>
        <p:spPr>
          <a:xfrm rot="3926951">
            <a:off x="2981201" y="2369287"/>
            <a:ext cx="420308" cy="300082"/>
          </a:xfrm>
          <a:prstGeom prst="rect">
            <a:avLst/>
          </a:prstGeom>
          <a:noFill/>
        </p:spPr>
        <p:txBody>
          <a:bodyPr wrap="none" rtlCol="0">
            <a:spAutoFit/>
          </a:bodyPr>
          <a:lstStyle/>
          <a:p>
            <a:r>
              <a:rPr lang="en-US" sz="1350" dirty="0"/>
              <a:t>20°</a:t>
            </a:r>
          </a:p>
        </p:txBody>
      </p:sp>
      <p:sp>
        <p:nvSpPr>
          <p:cNvPr id="24" name="TextBox 23"/>
          <p:cNvSpPr txBox="1"/>
          <p:nvPr/>
        </p:nvSpPr>
        <p:spPr>
          <a:xfrm rot="5400000">
            <a:off x="4822839" y="1299958"/>
            <a:ext cx="332142" cy="300082"/>
          </a:xfrm>
          <a:prstGeom prst="rect">
            <a:avLst/>
          </a:prstGeom>
          <a:noFill/>
        </p:spPr>
        <p:txBody>
          <a:bodyPr wrap="none" rtlCol="0">
            <a:spAutoFit/>
          </a:bodyPr>
          <a:lstStyle/>
          <a:p>
            <a:r>
              <a:rPr lang="en-US" sz="1350" dirty="0"/>
              <a:t>8°</a:t>
            </a:r>
          </a:p>
        </p:txBody>
      </p:sp>
    </p:spTree>
    <p:extLst>
      <p:ext uri="{BB962C8B-B14F-4D97-AF65-F5344CB8AC3E}">
        <p14:creationId xmlns:p14="http://schemas.microsoft.com/office/powerpoint/2010/main" val="2389226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66800"/>
            <a:ext cx="7886700" cy="554460"/>
          </a:xfrm>
        </p:spPr>
        <p:txBody>
          <a:bodyPr>
            <a:normAutofit fontScale="90000"/>
          </a:bodyPr>
          <a:lstStyle/>
          <a:p>
            <a:r>
              <a:rPr lang="en-US" dirty="0" smtClean="0"/>
              <a:t>55A-29 Well Target Options</a:t>
            </a:r>
            <a:endParaRPr lang="en-US" dirty="0"/>
          </a:p>
        </p:txBody>
      </p:sp>
      <p:sp>
        <p:nvSpPr>
          <p:cNvPr id="3" name="Content Placeholder 2"/>
          <p:cNvSpPr>
            <a:spLocks noGrp="1"/>
          </p:cNvSpPr>
          <p:nvPr>
            <p:ph sz="half" idx="1"/>
          </p:nvPr>
        </p:nvSpPr>
        <p:spPr>
          <a:xfrm>
            <a:off x="133350" y="1621260"/>
            <a:ext cx="4474772" cy="3589316"/>
          </a:xfrm>
        </p:spPr>
        <p:txBody>
          <a:bodyPr>
            <a:normAutofit fontScale="85000" lnSpcReduction="20000"/>
          </a:bodyPr>
          <a:lstStyle/>
          <a:p>
            <a:pPr marL="0" indent="0" algn="ctr">
              <a:buNone/>
            </a:pPr>
            <a:r>
              <a:rPr lang="en-US" dirty="0" smtClean="0"/>
              <a:t>South-side, Deep	</a:t>
            </a:r>
          </a:p>
          <a:p>
            <a:r>
              <a:rPr lang="en-US" dirty="0" smtClean="0"/>
              <a:t>PROS</a:t>
            </a:r>
          </a:p>
          <a:p>
            <a:pPr marL="685800" lvl="1" indent="-342900">
              <a:buFont typeface="+mj-lt"/>
              <a:buAutoNum type="arabicPeriod"/>
            </a:pPr>
            <a:r>
              <a:rPr lang="en-US" dirty="0" smtClean="0"/>
              <a:t>Targets depths with most flow in 55-29</a:t>
            </a:r>
          </a:p>
          <a:p>
            <a:pPr marL="685800" lvl="1" indent="-342900">
              <a:buFont typeface="+mj-lt"/>
              <a:buAutoNum type="arabicPeriod"/>
            </a:pPr>
            <a:r>
              <a:rPr lang="en-US" dirty="0" smtClean="0"/>
              <a:t>Targets hottest rock</a:t>
            </a:r>
          </a:p>
          <a:p>
            <a:pPr marL="685800" lvl="1" indent="-342900">
              <a:buFont typeface="+mj-lt"/>
              <a:buAutoNum type="arabicPeriod"/>
            </a:pPr>
            <a:r>
              <a:rPr lang="en-US" dirty="0" smtClean="0"/>
              <a:t>Targets Deep MEQs</a:t>
            </a:r>
          </a:p>
          <a:p>
            <a:pPr marL="685800" lvl="1" indent="-342900">
              <a:buFont typeface="+mj-lt"/>
              <a:buAutoNum type="arabicPeriod"/>
            </a:pPr>
            <a:r>
              <a:rPr lang="en-US" dirty="0" smtClean="0"/>
              <a:t>Simpler well course </a:t>
            </a:r>
          </a:p>
          <a:p>
            <a:r>
              <a:rPr lang="en-US" dirty="0" smtClean="0"/>
              <a:t>CONS</a:t>
            </a:r>
          </a:p>
          <a:p>
            <a:pPr marL="685800" lvl="1" indent="-342900">
              <a:buFont typeface="+mj-lt"/>
              <a:buAutoNum type="arabicPeriod"/>
            </a:pPr>
            <a:r>
              <a:rPr lang="en-US" dirty="0" smtClean="0"/>
              <a:t>Does not target majority of 2014 MEQs</a:t>
            </a:r>
          </a:p>
          <a:p>
            <a:pPr marL="685800" lvl="1" indent="-342900">
              <a:buFont typeface="+mj-lt"/>
              <a:buAutoNum type="arabicPeriod"/>
            </a:pPr>
            <a:r>
              <a:rPr lang="en-US" dirty="0" smtClean="0"/>
              <a:t>Deeper = higher drilling cost</a:t>
            </a:r>
          </a:p>
          <a:p>
            <a:pPr marL="685800" lvl="1" indent="-342900">
              <a:buFont typeface="+mj-lt"/>
              <a:buAutoNum type="arabicPeriod"/>
            </a:pPr>
            <a:endParaRPr lang="en-US" dirty="0" smtClean="0"/>
          </a:p>
          <a:p>
            <a:pPr marL="685800" lvl="1" indent="-342900">
              <a:buFont typeface="+mj-lt"/>
              <a:buAutoNum type="arabicPeriod"/>
            </a:pPr>
            <a:endParaRPr lang="en-US" dirty="0"/>
          </a:p>
        </p:txBody>
      </p:sp>
      <p:sp>
        <p:nvSpPr>
          <p:cNvPr id="4" name="Content Placeholder 3"/>
          <p:cNvSpPr>
            <a:spLocks noGrp="1"/>
          </p:cNvSpPr>
          <p:nvPr>
            <p:ph sz="half" idx="2"/>
          </p:nvPr>
        </p:nvSpPr>
        <p:spPr>
          <a:xfrm>
            <a:off x="4608122" y="1683605"/>
            <a:ext cx="4449535" cy="3263504"/>
          </a:xfrm>
        </p:spPr>
        <p:txBody>
          <a:bodyPr>
            <a:normAutofit fontScale="85000" lnSpcReduction="20000"/>
          </a:bodyPr>
          <a:lstStyle/>
          <a:p>
            <a:pPr marL="0" indent="0" algn="ctr">
              <a:buNone/>
            </a:pPr>
            <a:r>
              <a:rPr lang="en-US" dirty="0" smtClean="0"/>
              <a:t>North-side,  Shallow</a:t>
            </a:r>
          </a:p>
          <a:p>
            <a:r>
              <a:rPr lang="en-US" dirty="0"/>
              <a:t>PROS</a:t>
            </a:r>
          </a:p>
          <a:p>
            <a:pPr marL="685800" lvl="1" indent="-342900">
              <a:buFont typeface="+mj-lt"/>
              <a:buAutoNum type="arabicPeriod"/>
            </a:pPr>
            <a:r>
              <a:rPr lang="en-US" dirty="0"/>
              <a:t>Targets </a:t>
            </a:r>
            <a:r>
              <a:rPr lang="en-US" dirty="0" smtClean="0"/>
              <a:t>volume with most 2014 MEQs</a:t>
            </a:r>
            <a:endParaRPr lang="en-US" dirty="0"/>
          </a:p>
          <a:p>
            <a:pPr marL="685800" lvl="1" indent="-342900">
              <a:buFont typeface="+mj-lt"/>
              <a:buAutoNum type="arabicPeriod"/>
            </a:pPr>
            <a:r>
              <a:rPr lang="en-US" dirty="0" smtClean="0"/>
              <a:t>Targets </a:t>
            </a:r>
            <a:r>
              <a:rPr lang="en-US" dirty="0"/>
              <a:t>Deep </a:t>
            </a:r>
            <a:r>
              <a:rPr lang="en-US" dirty="0" smtClean="0"/>
              <a:t>Shallow MEQs</a:t>
            </a:r>
            <a:endParaRPr lang="en-US" dirty="0"/>
          </a:p>
          <a:p>
            <a:r>
              <a:rPr lang="en-US" dirty="0" smtClean="0"/>
              <a:t>CONS</a:t>
            </a:r>
            <a:endParaRPr lang="en-US" dirty="0"/>
          </a:p>
          <a:p>
            <a:pPr marL="685800" lvl="1" indent="-342900">
              <a:buFont typeface="+mj-lt"/>
              <a:buAutoNum type="arabicPeriod"/>
            </a:pPr>
            <a:r>
              <a:rPr lang="en-US" dirty="0" smtClean="0"/>
              <a:t>Requires S-curve drill path</a:t>
            </a:r>
          </a:p>
          <a:p>
            <a:pPr marL="685800" lvl="1" indent="-342900">
              <a:buFont typeface="+mj-lt"/>
              <a:buAutoNum type="arabicPeriod"/>
            </a:pPr>
            <a:r>
              <a:rPr lang="en-US" dirty="0"/>
              <a:t>Targets cooler </a:t>
            </a:r>
            <a:r>
              <a:rPr lang="en-US" dirty="0" smtClean="0"/>
              <a:t>rock</a:t>
            </a:r>
          </a:p>
          <a:p>
            <a:pPr marL="685800" lvl="1" indent="-342900">
              <a:buFont typeface="+mj-lt"/>
              <a:buAutoNum type="arabicPeriod"/>
            </a:pPr>
            <a:r>
              <a:rPr lang="en-US" dirty="0" err="1" smtClean="0"/>
              <a:t>Stim</a:t>
            </a:r>
            <a:r>
              <a:rPr lang="en-US" dirty="0"/>
              <a:t>. of 55A will likely grow up (?)</a:t>
            </a:r>
          </a:p>
          <a:p>
            <a:pPr marL="685800" lvl="1" indent="-342900">
              <a:buFont typeface="+mj-lt"/>
              <a:buAutoNum type="arabicPeriod"/>
            </a:pPr>
            <a:endParaRPr lang="en-US" dirty="0" smtClean="0"/>
          </a:p>
          <a:p>
            <a:pPr marL="685800" lvl="1" indent="-342900">
              <a:buFont typeface="+mj-lt"/>
              <a:buAutoNum type="arabicPeriod"/>
            </a:pPr>
            <a:endParaRPr lang="en-US" dirty="0"/>
          </a:p>
          <a:p>
            <a:pPr marL="0" indent="0" algn="ctr">
              <a:buNone/>
            </a:pPr>
            <a:endParaRPr lang="en-US" dirty="0"/>
          </a:p>
        </p:txBody>
      </p:sp>
    </p:spTree>
    <p:extLst>
      <p:ext uri="{BB962C8B-B14F-4D97-AF65-F5344CB8AC3E}">
        <p14:creationId xmlns:p14="http://schemas.microsoft.com/office/powerpoint/2010/main" val="3899341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854" r="2588"/>
          <a:stretch/>
        </p:blipFill>
        <p:spPr>
          <a:xfrm>
            <a:off x="0" y="0"/>
            <a:ext cx="9144000" cy="6858000"/>
          </a:xfrm>
        </p:spPr>
      </p:pic>
      <p:sp>
        <p:nvSpPr>
          <p:cNvPr id="5" name="TextBox 4"/>
          <p:cNvSpPr txBox="1"/>
          <p:nvPr/>
        </p:nvSpPr>
        <p:spPr>
          <a:xfrm>
            <a:off x="5791200" y="300857"/>
            <a:ext cx="3001143" cy="1415772"/>
          </a:xfrm>
          <a:prstGeom prst="rect">
            <a:avLst/>
          </a:prstGeom>
          <a:noFill/>
        </p:spPr>
        <p:txBody>
          <a:bodyPr wrap="none" rtlCol="0">
            <a:spAutoFit/>
          </a:bodyPr>
          <a:lstStyle/>
          <a:p>
            <a:pPr algn="ctr"/>
            <a:r>
              <a:rPr lang="en-US" sz="3200" dirty="0" smtClean="0"/>
              <a:t>Thanks!</a:t>
            </a:r>
          </a:p>
          <a:p>
            <a:pPr algn="ctr"/>
            <a:r>
              <a:rPr lang="en-US" dirty="0" smtClean="0"/>
              <a:t>Follow us!</a:t>
            </a:r>
          </a:p>
          <a:p>
            <a:pPr algn="ctr"/>
            <a:r>
              <a:rPr lang="en-US" dirty="0"/>
              <a:t>b</a:t>
            </a:r>
            <a:r>
              <a:rPr lang="en-US" dirty="0" smtClean="0"/>
              <a:t>log.newberrygeothermal.org</a:t>
            </a:r>
          </a:p>
          <a:p>
            <a:pPr algn="ctr"/>
            <a:r>
              <a:rPr lang="en-US" dirty="0" smtClean="0"/>
              <a:t>Facebook - </a:t>
            </a:r>
            <a:r>
              <a:rPr lang="en-US" dirty="0" err="1" smtClean="0"/>
              <a:t>NewberryEGS</a:t>
            </a:r>
            <a:r>
              <a:rPr lang="en-US" dirty="0" smtClean="0"/>
              <a:t> </a:t>
            </a:r>
            <a:endParaRPr lang="en-US" dirty="0"/>
          </a:p>
        </p:txBody>
      </p:sp>
      <p:sp>
        <p:nvSpPr>
          <p:cNvPr id="7" name="Subtitle 2"/>
          <p:cNvSpPr txBox="1">
            <a:spLocks/>
          </p:cNvSpPr>
          <p:nvPr/>
        </p:nvSpPr>
        <p:spPr bwMode="auto">
          <a:xfrm>
            <a:off x="1752600" y="2385219"/>
            <a:ext cx="7239000" cy="1752600"/>
          </a:xfrm>
          <a:prstGeom prst="rect">
            <a:avLst/>
          </a:prstGeom>
          <a:noFill/>
          <a:ln w="9525">
            <a:noFill/>
            <a:miter lim="800000"/>
            <a:headEnd/>
            <a:tailEnd/>
          </a:ln>
        </p:spPr>
        <p:txBody>
          <a:bodyPr lIns="91427" tIns="45713" rIns="91427" bIns="45713"/>
          <a:lstStyle/>
          <a:p>
            <a:pPr indent="-342851" algn="just" defTabSz="914269">
              <a:defRPr/>
            </a:pPr>
            <a:r>
              <a:rPr lang="en-US" sz="1200" dirty="0">
                <a:solidFill>
                  <a:srgbClr val="FFFF00"/>
                </a:solidFill>
                <a:latin typeface="+mn-lt"/>
              </a:rPr>
              <a:t>This material is based upon work supported by the Department of Energy under Award Number DE-EE0002777. </a:t>
            </a:r>
            <a:endParaRPr lang="en-US" sz="1200" dirty="0" smtClean="0">
              <a:solidFill>
                <a:srgbClr val="FFFF00"/>
              </a:solidFill>
              <a:latin typeface="+mn-lt"/>
            </a:endParaRPr>
          </a:p>
          <a:p>
            <a:pPr indent="-342851" algn="just" defTabSz="914269">
              <a:defRPr/>
            </a:pPr>
            <a:r>
              <a:rPr lang="en-US" sz="1200" i="1" dirty="0" smtClean="0">
                <a:solidFill>
                  <a:srgbClr val="FFFF00"/>
                </a:solidFill>
                <a:latin typeface="+mn-lt"/>
              </a:rPr>
              <a:t>Disclaimer</a:t>
            </a:r>
            <a:r>
              <a:rPr lang="en-US" sz="1200" dirty="0">
                <a:solidFill>
                  <a:srgbClr val="FFFF00"/>
                </a:solidFill>
                <a:latin typeface="+mn-lt"/>
              </a:rPr>
              <a:t>: This report was prepared as an account of work sponsored by an agency of the United States Government. Neither the United States Government nor any agency thereof, nor any of their employees, makes any warranty, express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any agency thereof. The views and opinions of authors expressed herein do not necessarily state or reflect those of the United States Government or any agency thereof.</a:t>
            </a:r>
          </a:p>
        </p:txBody>
      </p:sp>
      <p:pic>
        <p:nvPicPr>
          <p:cNvPr id="8" name="Picture 7" descr="FacebookLogo"/>
          <p:cNvPicPr>
            <a:picLocks noChangeAspect="1" noChangeArrowheads="1"/>
          </p:cNvPicPr>
          <p:nvPr/>
        </p:nvPicPr>
        <p:blipFill>
          <a:blip r:embed="rId3" cstate="print"/>
          <a:srcRect/>
          <a:stretch>
            <a:fillRect/>
          </a:stretch>
        </p:blipFill>
        <p:spPr bwMode="auto">
          <a:xfrm>
            <a:off x="6655183" y="1647032"/>
            <a:ext cx="1273175" cy="476250"/>
          </a:xfrm>
          <a:prstGeom prst="rect">
            <a:avLst/>
          </a:prstGeom>
          <a:noFill/>
          <a:ln w="9525">
            <a:noFill/>
            <a:miter lim="800000"/>
            <a:headEnd/>
            <a:tailEnd/>
          </a:ln>
        </p:spPr>
      </p:pic>
    </p:spTree>
    <p:extLst>
      <p:ext uri="{BB962C8B-B14F-4D97-AF65-F5344CB8AC3E}">
        <p14:creationId xmlns:p14="http://schemas.microsoft.com/office/powerpoint/2010/main" val="2555231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76400" y="5181600"/>
            <a:ext cx="5715000" cy="1143000"/>
          </a:xfrm>
        </p:spPr>
        <p:txBody>
          <a:bodyPr>
            <a:normAutofit fontScale="85000" lnSpcReduction="20000"/>
          </a:bodyPr>
          <a:lstStyle/>
          <a:p>
            <a:pPr eaLnBrk="1" hangingPunct="1">
              <a:spcBef>
                <a:spcPct val="0"/>
              </a:spcBef>
            </a:pPr>
            <a:r>
              <a:rPr lang="en-US" dirty="0" smtClean="0">
                <a:solidFill>
                  <a:srgbClr val="898989"/>
                </a:solidFill>
              </a:rPr>
              <a:t>Acknowledgement</a:t>
            </a:r>
          </a:p>
          <a:p>
            <a:pPr eaLnBrk="1" hangingPunct="1">
              <a:spcBef>
                <a:spcPct val="0"/>
              </a:spcBef>
            </a:pPr>
            <a:r>
              <a:rPr lang="en-US" dirty="0" smtClean="0">
                <a:solidFill>
                  <a:srgbClr val="898989"/>
                </a:solidFill>
              </a:rPr>
              <a:t>Funded by the DOE via Recovery Act DE-EE0002777/004</a:t>
            </a:r>
          </a:p>
        </p:txBody>
      </p:sp>
    </p:spTree>
    <p:extLst>
      <p:ext uri="{BB962C8B-B14F-4D97-AF65-F5344CB8AC3E}">
        <p14:creationId xmlns:p14="http://schemas.microsoft.com/office/powerpoint/2010/main" val="541897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2811" t="15893" r="57500"/>
          <a:stretch/>
        </p:blipFill>
        <p:spPr>
          <a:xfrm>
            <a:off x="2286000" y="1219200"/>
            <a:ext cx="3629167" cy="5127160"/>
          </a:xfrm>
          <a:prstGeom prst="rect">
            <a:avLst/>
          </a:prstGeom>
        </p:spPr>
      </p:pic>
      <p:sp>
        <p:nvSpPr>
          <p:cNvPr id="12" name="TextBox 11"/>
          <p:cNvSpPr txBox="1"/>
          <p:nvPr/>
        </p:nvSpPr>
        <p:spPr>
          <a:xfrm>
            <a:off x="5926662" y="1695666"/>
            <a:ext cx="1379673" cy="923330"/>
          </a:xfrm>
          <a:prstGeom prst="rect">
            <a:avLst/>
          </a:prstGeom>
          <a:noFill/>
        </p:spPr>
        <p:txBody>
          <a:bodyPr wrap="none" rtlCol="0">
            <a:spAutoFit/>
          </a:bodyPr>
          <a:lstStyle/>
          <a:p>
            <a:r>
              <a:rPr lang="en-US" dirty="0" smtClean="0"/>
              <a:t>Micro-</a:t>
            </a:r>
          </a:p>
          <a:p>
            <a:r>
              <a:rPr lang="en-US" dirty="0" smtClean="0"/>
              <a:t>crystalline </a:t>
            </a:r>
          </a:p>
          <a:p>
            <a:r>
              <a:rPr lang="en-US" dirty="0" smtClean="0"/>
              <a:t>Granodiorite</a:t>
            </a:r>
            <a:endParaRPr lang="en-US" dirty="0"/>
          </a:p>
        </p:txBody>
      </p:sp>
      <p:sp>
        <p:nvSpPr>
          <p:cNvPr id="13" name="TextBox 12"/>
          <p:cNvSpPr txBox="1"/>
          <p:nvPr/>
        </p:nvSpPr>
        <p:spPr>
          <a:xfrm>
            <a:off x="5979285" y="4697214"/>
            <a:ext cx="2927725" cy="923330"/>
          </a:xfrm>
          <a:prstGeom prst="rect">
            <a:avLst/>
          </a:prstGeom>
          <a:noFill/>
        </p:spPr>
        <p:txBody>
          <a:bodyPr wrap="none" rtlCol="0">
            <a:spAutoFit/>
          </a:bodyPr>
          <a:lstStyle/>
          <a:p>
            <a:r>
              <a:rPr lang="en-US" dirty="0" smtClean="0"/>
              <a:t>Microcrystalline Granodiorite</a:t>
            </a:r>
          </a:p>
          <a:p>
            <a:r>
              <a:rPr lang="en-US" dirty="0" smtClean="0"/>
              <a:t>Chlorite alteration of </a:t>
            </a:r>
            <a:r>
              <a:rPr lang="en-US" dirty="0" err="1" smtClean="0"/>
              <a:t>mafics</a:t>
            </a:r>
            <a:endParaRPr lang="en-US" dirty="0" smtClean="0"/>
          </a:p>
          <a:p>
            <a:endParaRPr lang="en-US" dirty="0"/>
          </a:p>
        </p:txBody>
      </p:sp>
      <p:sp>
        <p:nvSpPr>
          <p:cNvPr id="14" name="TextBox 13"/>
          <p:cNvSpPr txBox="1"/>
          <p:nvPr/>
        </p:nvSpPr>
        <p:spPr>
          <a:xfrm>
            <a:off x="5958733" y="3169017"/>
            <a:ext cx="2279149" cy="1200329"/>
          </a:xfrm>
          <a:prstGeom prst="rect">
            <a:avLst/>
          </a:prstGeom>
          <a:noFill/>
        </p:spPr>
        <p:txBody>
          <a:bodyPr wrap="square" rtlCol="0">
            <a:spAutoFit/>
          </a:bodyPr>
          <a:lstStyle/>
          <a:p>
            <a:r>
              <a:rPr lang="en-US" dirty="0" err="1" smtClean="0"/>
              <a:t>Subvolcanic</a:t>
            </a:r>
            <a:r>
              <a:rPr lang="en-US" dirty="0" smtClean="0"/>
              <a:t> Basalt</a:t>
            </a:r>
          </a:p>
          <a:p>
            <a:r>
              <a:rPr lang="en-US" dirty="0" smtClean="0"/>
              <a:t>Epidote </a:t>
            </a:r>
            <a:r>
              <a:rPr lang="en-US" dirty="0" err="1" smtClean="0"/>
              <a:t>veinlets</a:t>
            </a:r>
            <a:r>
              <a:rPr lang="en-US" dirty="0" smtClean="0"/>
              <a:t>, metasomatic alteration</a:t>
            </a:r>
            <a:endParaRPr lang="en-US" dirty="0"/>
          </a:p>
        </p:txBody>
      </p:sp>
      <p:sp>
        <p:nvSpPr>
          <p:cNvPr id="15" name="TextBox 14"/>
          <p:cNvSpPr txBox="1"/>
          <p:nvPr/>
        </p:nvSpPr>
        <p:spPr>
          <a:xfrm>
            <a:off x="5996433" y="5751109"/>
            <a:ext cx="2279149" cy="369332"/>
          </a:xfrm>
          <a:prstGeom prst="rect">
            <a:avLst/>
          </a:prstGeom>
          <a:noFill/>
        </p:spPr>
        <p:txBody>
          <a:bodyPr wrap="square" rtlCol="0">
            <a:spAutoFit/>
          </a:bodyPr>
          <a:lstStyle/>
          <a:p>
            <a:r>
              <a:rPr lang="en-US" dirty="0" err="1" smtClean="0"/>
              <a:t>Subvolcanic</a:t>
            </a:r>
            <a:r>
              <a:rPr lang="en-US" dirty="0" smtClean="0"/>
              <a:t> Basalt</a:t>
            </a:r>
          </a:p>
        </p:txBody>
      </p:sp>
      <p:sp>
        <p:nvSpPr>
          <p:cNvPr id="20" name="Title 1"/>
          <p:cNvSpPr txBox="1">
            <a:spLocks/>
          </p:cNvSpPr>
          <p:nvPr/>
        </p:nvSpPr>
        <p:spPr>
          <a:xfrm>
            <a:off x="2085004" y="380493"/>
            <a:ext cx="4876800" cy="976573"/>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Geology of 9500ft flow zone</a:t>
            </a:r>
          </a:p>
          <a:p>
            <a:endParaRPr lang="en-US" sz="2800" dirty="0"/>
          </a:p>
        </p:txBody>
      </p:sp>
      <p:cxnSp>
        <p:nvCxnSpPr>
          <p:cNvPr id="26" name="Straight Arrow Connector 25"/>
          <p:cNvCxnSpPr/>
          <p:nvPr/>
        </p:nvCxnSpPr>
        <p:spPr>
          <a:xfrm>
            <a:off x="1499702" y="3169017"/>
            <a:ext cx="117060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6202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0174" y="-108413"/>
            <a:ext cx="4404917" cy="6858000"/>
          </a:xfrm>
          <a:prstGeom prst="rect">
            <a:avLst/>
          </a:prstGeom>
        </p:spPr>
      </p:pic>
      <p:grpSp>
        <p:nvGrpSpPr>
          <p:cNvPr id="5" name="Group 4"/>
          <p:cNvGrpSpPr/>
          <p:nvPr/>
        </p:nvGrpSpPr>
        <p:grpSpPr>
          <a:xfrm rot="5400000">
            <a:off x="808936" y="233508"/>
            <a:ext cx="8783906" cy="3177419"/>
            <a:chOff x="2438400" y="1933929"/>
            <a:chExt cx="4379155" cy="2734455"/>
          </a:xfrm>
        </p:grpSpPr>
        <p:sp>
          <p:nvSpPr>
            <p:cNvPr id="8" name="Arc 7"/>
            <p:cNvSpPr/>
            <p:nvPr/>
          </p:nvSpPr>
          <p:spPr>
            <a:xfrm>
              <a:off x="2590800" y="1933929"/>
              <a:ext cx="4202806" cy="2329102"/>
            </a:xfrm>
            <a:prstGeom prst="arc">
              <a:avLst>
                <a:gd name="adj1" fmla="val 3384345"/>
                <a:gd name="adj2" fmla="val 9913316"/>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p:cNvSpPr/>
            <p:nvPr/>
          </p:nvSpPr>
          <p:spPr>
            <a:xfrm>
              <a:off x="2590800" y="1933929"/>
              <a:ext cx="4202806" cy="2329102"/>
            </a:xfrm>
            <a:prstGeom prst="arc">
              <a:avLst>
                <a:gd name="adj1" fmla="val 400020"/>
                <a:gd name="adj2" fmla="val 3416493"/>
              </a:avLst>
            </a:prstGeom>
            <a:ln w="412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p:cNvSpPr/>
            <p:nvPr/>
          </p:nvSpPr>
          <p:spPr>
            <a:xfrm flipV="1">
              <a:off x="2614749" y="2114168"/>
              <a:ext cx="4202806" cy="2554216"/>
            </a:xfrm>
            <a:prstGeom prst="arc">
              <a:avLst>
                <a:gd name="adj1" fmla="val 8581366"/>
                <a:gd name="adj2" fmla="val 9913316"/>
              </a:avLst>
            </a:prstGeom>
            <a:ln w="412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p:cNvSpPr/>
            <p:nvPr/>
          </p:nvSpPr>
          <p:spPr>
            <a:xfrm flipV="1">
              <a:off x="2438400" y="2183130"/>
              <a:ext cx="4202806" cy="1376691"/>
            </a:xfrm>
            <a:prstGeom prst="arc">
              <a:avLst>
                <a:gd name="adj1" fmla="val 612138"/>
                <a:gd name="adj2" fmla="val 9185111"/>
              </a:avLst>
            </a:prstGeom>
            <a:ln w="412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rot="192532">
              <a:off x="3952404" y="3864525"/>
              <a:ext cx="787523" cy="400110"/>
            </a:xfrm>
            <a:prstGeom prst="rect">
              <a:avLst/>
            </a:prstGeom>
            <a:noFill/>
          </p:spPr>
          <p:txBody>
            <a:bodyPr wrap="none" rtlCol="0">
              <a:spAutoFit/>
            </a:bodyPr>
            <a:lstStyle/>
            <a:p>
              <a:r>
                <a:rPr lang="en-US" sz="2000" dirty="0" smtClean="0">
                  <a:solidFill>
                    <a:srgbClr val="FF0000"/>
                  </a:solidFill>
                </a:rPr>
                <a:t>cased</a:t>
              </a:r>
              <a:endParaRPr lang="en-US" sz="2000" dirty="0">
                <a:solidFill>
                  <a:srgbClr val="FF0000"/>
                </a:solidFill>
              </a:endParaRPr>
            </a:p>
          </p:txBody>
        </p:sp>
        <p:sp>
          <p:nvSpPr>
            <p:cNvPr id="14" name="TextBox 13"/>
            <p:cNvSpPr txBox="1"/>
            <p:nvPr/>
          </p:nvSpPr>
          <p:spPr>
            <a:xfrm rot="20888866">
              <a:off x="5668832" y="3767972"/>
              <a:ext cx="357387" cy="344331"/>
            </a:xfrm>
            <a:prstGeom prst="rect">
              <a:avLst/>
            </a:prstGeom>
            <a:noFill/>
          </p:spPr>
          <p:txBody>
            <a:bodyPr wrap="none" rtlCol="0">
              <a:spAutoFit/>
            </a:bodyPr>
            <a:lstStyle/>
            <a:p>
              <a:r>
                <a:rPr lang="en-US" sz="2000" dirty="0" smtClean="0">
                  <a:solidFill>
                    <a:srgbClr val="00B050"/>
                  </a:solidFill>
                </a:rPr>
                <a:t>open</a:t>
              </a:r>
              <a:endParaRPr lang="en-US" sz="2000" dirty="0">
                <a:solidFill>
                  <a:srgbClr val="00B050"/>
                </a:solidFill>
              </a:endParaRPr>
            </a:p>
          </p:txBody>
        </p:sp>
      </p:grpSp>
      <p:sp>
        <p:nvSpPr>
          <p:cNvPr id="2" name="TextBox 1"/>
          <p:cNvSpPr txBox="1"/>
          <p:nvPr/>
        </p:nvSpPr>
        <p:spPr>
          <a:xfrm rot="16200000">
            <a:off x="2453406" y="3224861"/>
            <a:ext cx="1140633" cy="369332"/>
          </a:xfrm>
          <a:prstGeom prst="rect">
            <a:avLst/>
          </a:prstGeom>
          <a:solidFill>
            <a:schemeClr val="bg1"/>
          </a:solidFill>
        </p:spPr>
        <p:txBody>
          <a:bodyPr wrap="none" rtlCol="0">
            <a:spAutoFit/>
          </a:bodyPr>
          <a:lstStyle/>
          <a:p>
            <a:r>
              <a:rPr lang="en-US" dirty="0" smtClean="0"/>
              <a:t>Depth (m)</a:t>
            </a:r>
            <a:endParaRPr lang="en-US" dirty="0"/>
          </a:p>
        </p:txBody>
      </p:sp>
      <p:sp>
        <p:nvSpPr>
          <p:cNvPr id="3" name="TextBox 2"/>
          <p:cNvSpPr txBox="1"/>
          <p:nvPr/>
        </p:nvSpPr>
        <p:spPr>
          <a:xfrm>
            <a:off x="3247705" y="131203"/>
            <a:ext cx="652743" cy="369332"/>
          </a:xfrm>
          <a:prstGeom prst="rect">
            <a:avLst/>
          </a:prstGeom>
          <a:solidFill>
            <a:schemeClr val="bg1"/>
          </a:solidFill>
        </p:spPr>
        <p:txBody>
          <a:bodyPr wrap="none" rtlCol="0">
            <a:spAutoFit/>
          </a:bodyPr>
          <a:lstStyle/>
          <a:p>
            <a:r>
              <a:rPr lang="en-US" dirty="0" smtClean="0"/>
              <a:t>2000</a:t>
            </a:r>
            <a:endParaRPr lang="en-US" dirty="0"/>
          </a:p>
        </p:txBody>
      </p:sp>
      <p:sp>
        <p:nvSpPr>
          <p:cNvPr id="15" name="TextBox 14"/>
          <p:cNvSpPr txBox="1"/>
          <p:nvPr/>
        </p:nvSpPr>
        <p:spPr>
          <a:xfrm>
            <a:off x="3270862" y="1086109"/>
            <a:ext cx="652743" cy="369332"/>
          </a:xfrm>
          <a:prstGeom prst="rect">
            <a:avLst/>
          </a:prstGeom>
          <a:solidFill>
            <a:schemeClr val="bg1"/>
          </a:solidFill>
        </p:spPr>
        <p:txBody>
          <a:bodyPr wrap="none" rtlCol="0">
            <a:spAutoFit/>
          </a:bodyPr>
          <a:lstStyle/>
          <a:p>
            <a:r>
              <a:rPr lang="en-US" dirty="0" smtClean="0"/>
              <a:t>2200</a:t>
            </a:r>
            <a:endParaRPr lang="en-US" dirty="0"/>
          </a:p>
        </p:txBody>
      </p:sp>
      <p:sp>
        <p:nvSpPr>
          <p:cNvPr id="16" name="TextBox 15"/>
          <p:cNvSpPr txBox="1"/>
          <p:nvPr/>
        </p:nvSpPr>
        <p:spPr>
          <a:xfrm>
            <a:off x="3270862" y="2060282"/>
            <a:ext cx="652743" cy="369332"/>
          </a:xfrm>
          <a:prstGeom prst="rect">
            <a:avLst/>
          </a:prstGeom>
          <a:solidFill>
            <a:schemeClr val="bg1"/>
          </a:solidFill>
        </p:spPr>
        <p:txBody>
          <a:bodyPr wrap="none" rtlCol="0">
            <a:spAutoFit/>
          </a:bodyPr>
          <a:lstStyle/>
          <a:p>
            <a:r>
              <a:rPr lang="en-US" dirty="0" smtClean="0"/>
              <a:t>2400</a:t>
            </a:r>
            <a:endParaRPr lang="en-US" dirty="0"/>
          </a:p>
        </p:txBody>
      </p:sp>
      <p:sp>
        <p:nvSpPr>
          <p:cNvPr id="18" name="TextBox 17"/>
          <p:cNvSpPr txBox="1"/>
          <p:nvPr/>
        </p:nvSpPr>
        <p:spPr>
          <a:xfrm>
            <a:off x="3261284" y="3931821"/>
            <a:ext cx="652743" cy="369332"/>
          </a:xfrm>
          <a:prstGeom prst="rect">
            <a:avLst/>
          </a:prstGeom>
          <a:solidFill>
            <a:schemeClr val="bg1"/>
          </a:solidFill>
        </p:spPr>
        <p:txBody>
          <a:bodyPr wrap="none" rtlCol="0">
            <a:spAutoFit/>
          </a:bodyPr>
          <a:lstStyle/>
          <a:p>
            <a:r>
              <a:rPr lang="en-US" dirty="0" smtClean="0"/>
              <a:t>2800</a:t>
            </a:r>
            <a:endParaRPr lang="en-US" dirty="0"/>
          </a:p>
        </p:txBody>
      </p:sp>
      <p:sp>
        <p:nvSpPr>
          <p:cNvPr id="19" name="TextBox 18"/>
          <p:cNvSpPr txBox="1"/>
          <p:nvPr/>
        </p:nvSpPr>
        <p:spPr>
          <a:xfrm>
            <a:off x="3261283" y="4872898"/>
            <a:ext cx="652743" cy="369332"/>
          </a:xfrm>
          <a:prstGeom prst="rect">
            <a:avLst/>
          </a:prstGeom>
          <a:solidFill>
            <a:schemeClr val="bg1"/>
          </a:solidFill>
        </p:spPr>
        <p:txBody>
          <a:bodyPr wrap="none" rtlCol="0">
            <a:spAutoFit/>
          </a:bodyPr>
          <a:lstStyle/>
          <a:p>
            <a:r>
              <a:rPr lang="en-US" dirty="0" smtClean="0"/>
              <a:t>3000</a:t>
            </a:r>
            <a:endParaRPr lang="en-US" dirty="0"/>
          </a:p>
        </p:txBody>
      </p:sp>
      <p:sp>
        <p:nvSpPr>
          <p:cNvPr id="20" name="TextBox 19"/>
          <p:cNvSpPr txBox="1"/>
          <p:nvPr/>
        </p:nvSpPr>
        <p:spPr>
          <a:xfrm>
            <a:off x="3261282" y="5813975"/>
            <a:ext cx="652743" cy="369332"/>
          </a:xfrm>
          <a:prstGeom prst="rect">
            <a:avLst/>
          </a:prstGeom>
          <a:solidFill>
            <a:schemeClr val="bg1"/>
          </a:solidFill>
        </p:spPr>
        <p:txBody>
          <a:bodyPr wrap="none" rtlCol="0">
            <a:spAutoFit/>
          </a:bodyPr>
          <a:lstStyle/>
          <a:p>
            <a:r>
              <a:rPr lang="en-US" dirty="0" smtClean="0"/>
              <a:t>3200</a:t>
            </a:r>
            <a:endParaRPr lang="en-US" dirty="0"/>
          </a:p>
        </p:txBody>
      </p:sp>
      <p:sp>
        <p:nvSpPr>
          <p:cNvPr id="6" name="Rectangle 5"/>
          <p:cNvSpPr/>
          <p:nvPr/>
        </p:nvSpPr>
        <p:spPr>
          <a:xfrm>
            <a:off x="3407970" y="2490955"/>
            <a:ext cx="271438" cy="11584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9"/>
          <p:cNvSpPr txBox="1">
            <a:spLocks/>
          </p:cNvSpPr>
          <p:nvPr/>
        </p:nvSpPr>
        <p:spPr>
          <a:xfrm>
            <a:off x="326273" y="715692"/>
            <a:ext cx="2381856" cy="5227907"/>
          </a:xfrm>
          <a:prstGeom prst="rect">
            <a:avLst/>
          </a:prstGeom>
        </p:spPr>
        <p:txBody>
          <a:bodyP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t>Potential Production Well targets</a:t>
            </a:r>
          </a:p>
          <a:p>
            <a:endParaRPr lang="en-US" sz="4000" dirty="0" smtClean="0"/>
          </a:p>
          <a:p>
            <a:r>
              <a:rPr lang="en-US" sz="4000" dirty="0" smtClean="0"/>
              <a:t>Cross-section looking west</a:t>
            </a:r>
          </a:p>
          <a:p>
            <a:endParaRPr lang="en-US" sz="4000" dirty="0" smtClean="0"/>
          </a:p>
          <a:p>
            <a:r>
              <a:rPr lang="en-US" sz="4000" dirty="0" smtClean="0"/>
              <a:t>P&amp;T axes from moment tensor solutions</a:t>
            </a:r>
          </a:p>
          <a:p>
            <a:endParaRPr lang="en-US" dirty="0"/>
          </a:p>
        </p:txBody>
      </p:sp>
      <p:sp>
        <p:nvSpPr>
          <p:cNvPr id="23" name="TextBox 22"/>
          <p:cNvSpPr txBox="1"/>
          <p:nvPr/>
        </p:nvSpPr>
        <p:spPr>
          <a:xfrm>
            <a:off x="5271789" y="6102491"/>
            <a:ext cx="301686" cy="369332"/>
          </a:xfrm>
          <a:prstGeom prst="rect">
            <a:avLst/>
          </a:prstGeom>
          <a:solidFill>
            <a:schemeClr val="bg1"/>
          </a:solidFill>
        </p:spPr>
        <p:txBody>
          <a:bodyPr wrap="none" rtlCol="0">
            <a:spAutoFit/>
          </a:bodyPr>
          <a:lstStyle/>
          <a:p>
            <a:r>
              <a:rPr lang="en-US" dirty="0" smtClean="0"/>
              <a:t>0</a:t>
            </a:r>
            <a:endParaRPr lang="en-US" dirty="0"/>
          </a:p>
        </p:txBody>
      </p:sp>
      <p:sp>
        <p:nvSpPr>
          <p:cNvPr id="24" name="TextBox 23"/>
          <p:cNvSpPr txBox="1"/>
          <p:nvPr/>
        </p:nvSpPr>
        <p:spPr>
          <a:xfrm>
            <a:off x="4106725" y="6127031"/>
            <a:ext cx="606256" cy="369332"/>
          </a:xfrm>
          <a:prstGeom prst="rect">
            <a:avLst/>
          </a:prstGeom>
          <a:solidFill>
            <a:schemeClr val="bg1"/>
          </a:solidFill>
        </p:spPr>
        <p:txBody>
          <a:bodyPr wrap="none" rtlCol="0">
            <a:spAutoFit/>
          </a:bodyPr>
          <a:lstStyle/>
          <a:p>
            <a:r>
              <a:rPr lang="en-US" dirty="0" smtClean="0"/>
              <a:t>-200</a:t>
            </a:r>
            <a:endParaRPr lang="en-US" dirty="0"/>
          </a:p>
        </p:txBody>
      </p:sp>
      <p:sp>
        <p:nvSpPr>
          <p:cNvPr id="26" name="TextBox 25"/>
          <p:cNvSpPr txBox="1"/>
          <p:nvPr/>
        </p:nvSpPr>
        <p:spPr>
          <a:xfrm>
            <a:off x="6098884" y="6084931"/>
            <a:ext cx="535724" cy="369332"/>
          </a:xfrm>
          <a:prstGeom prst="rect">
            <a:avLst/>
          </a:prstGeom>
          <a:solidFill>
            <a:schemeClr val="bg1"/>
          </a:solidFill>
        </p:spPr>
        <p:txBody>
          <a:bodyPr wrap="none" rtlCol="0">
            <a:spAutoFit/>
          </a:bodyPr>
          <a:lstStyle/>
          <a:p>
            <a:r>
              <a:rPr lang="en-US" dirty="0" smtClean="0"/>
              <a:t>200</a:t>
            </a:r>
            <a:endParaRPr lang="en-US" dirty="0"/>
          </a:p>
        </p:txBody>
      </p:sp>
      <p:sp>
        <p:nvSpPr>
          <p:cNvPr id="28" name="TextBox 27"/>
          <p:cNvSpPr txBox="1"/>
          <p:nvPr/>
        </p:nvSpPr>
        <p:spPr>
          <a:xfrm>
            <a:off x="4662667" y="6506752"/>
            <a:ext cx="1837362" cy="369332"/>
          </a:xfrm>
          <a:prstGeom prst="rect">
            <a:avLst/>
          </a:prstGeom>
          <a:solidFill>
            <a:schemeClr val="bg1"/>
          </a:solidFill>
        </p:spPr>
        <p:txBody>
          <a:bodyPr wrap="none" rtlCol="0">
            <a:spAutoFit/>
          </a:bodyPr>
          <a:lstStyle/>
          <a:p>
            <a:r>
              <a:rPr lang="en-US" dirty="0" smtClean="0"/>
              <a:t>South - North (m)</a:t>
            </a:r>
            <a:endParaRPr lang="en-US" dirty="0"/>
          </a:p>
        </p:txBody>
      </p:sp>
      <p:sp>
        <p:nvSpPr>
          <p:cNvPr id="17" name="TextBox 16"/>
          <p:cNvSpPr txBox="1"/>
          <p:nvPr/>
        </p:nvSpPr>
        <p:spPr>
          <a:xfrm>
            <a:off x="3248515" y="2968263"/>
            <a:ext cx="652743" cy="369332"/>
          </a:xfrm>
          <a:prstGeom prst="rect">
            <a:avLst/>
          </a:prstGeom>
          <a:solidFill>
            <a:schemeClr val="bg1"/>
          </a:solidFill>
        </p:spPr>
        <p:txBody>
          <a:bodyPr wrap="none" rtlCol="0">
            <a:spAutoFit/>
          </a:bodyPr>
          <a:lstStyle/>
          <a:p>
            <a:r>
              <a:rPr lang="en-US" dirty="0" smtClean="0"/>
              <a:t>2600</a:t>
            </a:r>
            <a:endParaRPr lang="en-US" dirty="0"/>
          </a:p>
        </p:txBody>
      </p:sp>
    </p:spTree>
    <p:extLst>
      <p:ext uri="{BB962C8B-B14F-4D97-AF65-F5344CB8AC3E}">
        <p14:creationId xmlns:p14="http://schemas.microsoft.com/office/powerpoint/2010/main" val="40028479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7" y="1098463"/>
            <a:ext cx="5207478" cy="5149937"/>
          </a:xfrm>
          <a:prstGeom prst="rect">
            <a:avLst/>
          </a:prstGeom>
        </p:spPr>
      </p:pic>
      <p:pic>
        <p:nvPicPr>
          <p:cNvPr id="3" name="Picture 2"/>
          <p:cNvPicPr>
            <a:picLocks noChangeAspect="1"/>
          </p:cNvPicPr>
          <p:nvPr/>
        </p:nvPicPr>
        <p:blipFill>
          <a:blip r:embed="rId3"/>
          <a:stretch>
            <a:fillRect/>
          </a:stretch>
        </p:blipFill>
        <p:spPr>
          <a:xfrm>
            <a:off x="5403745" y="463133"/>
            <a:ext cx="3297129" cy="3326515"/>
          </a:xfrm>
          <a:prstGeom prst="rect">
            <a:avLst/>
          </a:prstGeom>
        </p:spPr>
      </p:pic>
      <p:sp>
        <p:nvSpPr>
          <p:cNvPr id="4" name="Rectangle 3"/>
          <p:cNvSpPr/>
          <p:nvPr/>
        </p:nvSpPr>
        <p:spPr>
          <a:xfrm>
            <a:off x="5924458" y="3875552"/>
            <a:ext cx="2774239" cy="1292662"/>
          </a:xfrm>
          <a:prstGeom prst="rect">
            <a:avLst/>
          </a:prstGeom>
        </p:spPr>
        <p:txBody>
          <a:bodyPr wrap="square">
            <a:spAutoFit/>
          </a:bodyPr>
          <a:lstStyle/>
          <a:p>
            <a:r>
              <a:rPr lang="en-US" dirty="0">
                <a:solidFill>
                  <a:srgbClr val="000000"/>
                </a:solidFill>
                <a:latin typeface="Segoe UI" panose="020B0502040204020203" pitchFamily="34" charset="0"/>
              </a:rPr>
              <a:t>Axis </a:t>
            </a:r>
            <a:r>
              <a:rPr lang="en-US" dirty="0" smtClean="0">
                <a:solidFill>
                  <a:srgbClr val="000000"/>
                </a:solidFill>
                <a:latin typeface="Segoe UI" panose="020B0502040204020203" pitchFamily="34" charset="0"/>
              </a:rPr>
              <a:t>	Trend     </a:t>
            </a:r>
            <a:r>
              <a:rPr lang="en-US" dirty="0">
                <a:solidFill>
                  <a:srgbClr val="000000"/>
                </a:solidFill>
                <a:latin typeface="Segoe UI" panose="020B0502040204020203" pitchFamily="34" charset="0"/>
              </a:rPr>
              <a:t>Plunge</a:t>
            </a:r>
          </a:p>
          <a:p>
            <a:r>
              <a:rPr lang="en-US" dirty="0">
                <a:solidFill>
                  <a:srgbClr val="000000"/>
                </a:solidFill>
                <a:latin typeface="Segoe UI" panose="020B0502040204020203" pitchFamily="34" charset="0"/>
              </a:rPr>
              <a:t>1. </a:t>
            </a:r>
            <a:r>
              <a:rPr lang="el-GR" sz="2000" dirty="0" smtClean="0">
                <a:solidFill>
                  <a:srgbClr val="000000"/>
                </a:solidFill>
                <a:latin typeface="Segoe UI" panose="020B0502040204020203" pitchFamily="34" charset="0"/>
              </a:rPr>
              <a:t>σ</a:t>
            </a:r>
            <a:r>
              <a:rPr lang="en-US" sz="1100" dirty="0" smtClean="0">
                <a:solidFill>
                  <a:srgbClr val="000000"/>
                </a:solidFill>
                <a:latin typeface="Segoe UI" panose="020B0502040204020203" pitchFamily="34" charset="0"/>
              </a:rPr>
              <a:t>3</a:t>
            </a:r>
            <a:r>
              <a:rPr lang="en-US" dirty="0" smtClean="0">
                <a:solidFill>
                  <a:srgbClr val="000000"/>
                </a:solidFill>
                <a:latin typeface="Segoe UI" panose="020B0502040204020203" pitchFamily="34" charset="0"/>
              </a:rPr>
              <a:t>	012.2     </a:t>
            </a:r>
            <a:r>
              <a:rPr lang="en-US" dirty="0">
                <a:solidFill>
                  <a:srgbClr val="000000"/>
                </a:solidFill>
                <a:latin typeface="Segoe UI" panose="020B0502040204020203" pitchFamily="34" charset="0"/>
              </a:rPr>
              <a:t>57.4</a:t>
            </a:r>
          </a:p>
          <a:p>
            <a:r>
              <a:rPr lang="en-US" dirty="0">
                <a:solidFill>
                  <a:srgbClr val="000000"/>
                </a:solidFill>
                <a:latin typeface="Segoe UI" panose="020B0502040204020203" pitchFamily="34" charset="0"/>
              </a:rPr>
              <a:t>2. </a:t>
            </a:r>
            <a:r>
              <a:rPr lang="el-GR" sz="2000" dirty="0" smtClean="0">
                <a:solidFill>
                  <a:srgbClr val="000000"/>
                </a:solidFill>
                <a:latin typeface="Segoe UI" panose="020B0502040204020203" pitchFamily="34" charset="0"/>
              </a:rPr>
              <a:t>σ</a:t>
            </a:r>
            <a:r>
              <a:rPr lang="en-US" sz="1200" dirty="0" smtClean="0">
                <a:solidFill>
                  <a:srgbClr val="000000"/>
                </a:solidFill>
                <a:latin typeface="Segoe UI" panose="020B0502040204020203" pitchFamily="34" charset="0"/>
              </a:rPr>
              <a:t>2</a:t>
            </a:r>
            <a:r>
              <a:rPr lang="en-US" sz="2000" dirty="0" smtClean="0">
                <a:solidFill>
                  <a:srgbClr val="000000"/>
                </a:solidFill>
                <a:latin typeface="Segoe UI" panose="020B0502040204020203" pitchFamily="34" charset="0"/>
              </a:rPr>
              <a:t> </a:t>
            </a:r>
            <a:r>
              <a:rPr lang="en-US" dirty="0" smtClean="0">
                <a:solidFill>
                  <a:srgbClr val="000000"/>
                </a:solidFill>
                <a:latin typeface="Segoe UI" panose="020B0502040204020203" pitchFamily="34" charset="0"/>
              </a:rPr>
              <a:t>	152.8     </a:t>
            </a:r>
            <a:r>
              <a:rPr lang="en-US" dirty="0">
                <a:solidFill>
                  <a:srgbClr val="000000"/>
                </a:solidFill>
                <a:latin typeface="Segoe UI" panose="020B0502040204020203" pitchFamily="34" charset="0"/>
              </a:rPr>
              <a:t>26.3</a:t>
            </a:r>
          </a:p>
          <a:p>
            <a:r>
              <a:rPr lang="en-US" dirty="0">
                <a:solidFill>
                  <a:srgbClr val="000000"/>
                </a:solidFill>
                <a:latin typeface="Segoe UI" panose="020B0502040204020203" pitchFamily="34" charset="0"/>
              </a:rPr>
              <a:t>3. </a:t>
            </a:r>
            <a:r>
              <a:rPr lang="el-GR" sz="2000" dirty="0" smtClean="0">
                <a:solidFill>
                  <a:srgbClr val="000000"/>
                </a:solidFill>
                <a:latin typeface="Segoe UI" panose="020B0502040204020203" pitchFamily="34" charset="0"/>
              </a:rPr>
              <a:t>σ</a:t>
            </a:r>
            <a:r>
              <a:rPr lang="en-US" sz="1200" dirty="0" smtClean="0">
                <a:solidFill>
                  <a:srgbClr val="000000"/>
                </a:solidFill>
                <a:latin typeface="Segoe UI" panose="020B0502040204020203" pitchFamily="34" charset="0"/>
              </a:rPr>
              <a:t>1</a:t>
            </a:r>
            <a:r>
              <a:rPr lang="en-US" dirty="0" smtClean="0">
                <a:solidFill>
                  <a:srgbClr val="000000"/>
                </a:solidFill>
                <a:latin typeface="Segoe UI" panose="020B0502040204020203" pitchFamily="34" charset="0"/>
              </a:rPr>
              <a:t> 	252.0     </a:t>
            </a:r>
            <a:r>
              <a:rPr lang="en-US" dirty="0">
                <a:solidFill>
                  <a:srgbClr val="000000"/>
                </a:solidFill>
                <a:latin typeface="Segoe UI" panose="020B0502040204020203" pitchFamily="34" charset="0"/>
              </a:rPr>
              <a:t>17.9</a:t>
            </a:r>
          </a:p>
        </p:txBody>
      </p:sp>
      <p:sp>
        <p:nvSpPr>
          <p:cNvPr id="5" name="Title 4"/>
          <p:cNvSpPr>
            <a:spLocks noGrp="1"/>
          </p:cNvSpPr>
          <p:nvPr>
            <p:ph type="title"/>
          </p:nvPr>
        </p:nvSpPr>
        <p:spPr>
          <a:xfrm>
            <a:off x="38363" y="283056"/>
            <a:ext cx="6248400" cy="815407"/>
          </a:xfrm>
        </p:spPr>
        <p:txBody>
          <a:bodyPr/>
          <a:lstStyle/>
          <a:p>
            <a:r>
              <a:rPr lang="en-US" dirty="0" smtClean="0"/>
              <a:t>All P&amp;T Axes</a:t>
            </a:r>
            <a:endParaRPr lang="en-US" dirty="0"/>
          </a:p>
        </p:txBody>
      </p:sp>
      <p:sp>
        <p:nvSpPr>
          <p:cNvPr id="9" name="5-Point Star 8"/>
          <p:cNvSpPr/>
          <p:nvPr/>
        </p:nvSpPr>
        <p:spPr>
          <a:xfrm>
            <a:off x="5265435" y="1872162"/>
            <a:ext cx="271895" cy="25422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916361" y="1999276"/>
            <a:ext cx="271895" cy="254228"/>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7093206" y="398160"/>
            <a:ext cx="271895" cy="254228"/>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5652564" y="5342454"/>
            <a:ext cx="271895" cy="25422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5652566" y="6239946"/>
            <a:ext cx="271895" cy="254228"/>
          </a:xfrm>
          <a:prstGeom prst="star5">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652563" y="5791200"/>
            <a:ext cx="271895" cy="254228"/>
          </a:xfrm>
          <a:prstGeom prst="star5">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172200" y="5342454"/>
            <a:ext cx="2830968" cy="369332"/>
          </a:xfrm>
          <a:prstGeom prst="rect">
            <a:avLst/>
          </a:prstGeom>
          <a:noFill/>
        </p:spPr>
        <p:txBody>
          <a:bodyPr wrap="none" rtlCol="0">
            <a:spAutoFit/>
          </a:bodyPr>
          <a:lstStyle/>
          <a:p>
            <a:r>
              <a:rPr lang="en-US" dirty="0" smtClean="0"/>
              <a:t>T-axes from BHTV breakouts</a:t>
            </a:r>
            <a:endParaRPr lang="en-US" dirty="0"/>
          </a:p>
        </p:txBody>
      </p:sp>
      <p:sp>
        <p:nvSpPr>
          <p:cNvPr id="17" name="TextBox 16"/>
          <p:cNvSpPr txBox="1"/>
          <p:nvPr/>
        </p:nvSpPr>
        <p:spPr>
          <a:xfrm>
            <a:off x="6172200" y="5733648"/>
            <a:ext cx="2558008" cy="369332"/>
          </a:xfrm>
          <a:prstGeom prst="rect">
            <a:avLst/>
          </a:prstGeom>
          <a:noFill/>
        </p:spPr>
        <p:txBody>
          <a:bodyPr wrap="none" rtlCol="0">
            <a:spAutoFit/>
          </a:bodyPr>
          <a:lstStyle/>
          <a:p>
            <a:r>
              <a:rPr lang="en-US" dirty="0"/>
              <a:t>P</a:t>
            </a:r>
            <a:r>
              <a:rPr lang="en-US" dirty="0" smtClean="0"/>
              <a:t>-axis if strike-slip regime</a:t>
            </a:r>
            <a:endParaRPr lang="en-US" dirty="0"/>
          </a:p>
        </p:txBody>
      </p:sp>
      <p:sp>
        <p:nvSpPr>
          <p:cNvPr id="18" name="TextBox 17"/>
          <p:cNvSpPr txBox="1"/>
          <p:nvPr/>
        </p:nvSpPr>
        <p:spPr>
          <a:xfrm>
            <a:off x="6140689" y="6239946"/>
            <a:ext cx="2332370" cy="369332"/>
          </a:xfrm>
          <a:prstGeom prst="rect">
            <a:avLst/>
          </a:prstGeom>
          <a:noFill/>
        </p:spPr>
        <p:txBody>
          <a:bodyPr wrap="none" rtlCol="0">
            <a:spAutoFit/>
          </a:bodyPr>
          <a:lstStyle/>
          <a:p>
            <a:r>
              <a:rPr lang="en-US" dirty="0"/>
              <a:t>P</a:t>
            </a:r>
            <a:r>
              <a:rPr lang="en-US" dirty="0" smtClean="0"/>
              <a:t>-axis if normal regime</a:t>
            </a:r>
            <a:endParaRPr lang="en-US" dirty="0"/>
          </a:p>
        </p:txBody>
      </p:sp>
    </p:spTree>
    <p:extLst>
      <p:ext uri="{BB962C8B-B14F-4D97-AF65-F5344CB8AC3E}">
        <p14:creationId xmlns:p14="http://schemas.microsoft.com/office/powerpoint/2010/main" val="25072864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401"/>
            <a:ext cx="8229600" cy="1143000"/>
          </a:xfrm>
          <a:noFill/>
          <a:ln w="12700">
            <a:noFill/>
            <a:miter lim="800000"/>
            <a:headEnd/>
            <a:tailEnd/>
          </a:ln>
        </p:spPr>
        <p:txBody>
          <a:bodyPr vert="horz" wrap="square" lIns="29305" tIns="29305" rIns="29305" bIns="29305" numCol="1" anchor="ctr" anchorCtr="0" compatLnSpc="1">
            <a:prstTxWarp prst="textNoShape">
              <a:avLst/>
            </a:prstTxWarp>
            <a:normAutofit/>
          </a:bodyPr>
          <a:lstStyle/>
          <a:p>
            <a:r>
              <a:rPr lang="en-US" sz="2800" dirty="0" smtClean="0">
                <a:latin typeface="+mj-lt"/>
              </a:rPr>
              <a:t>AltaRock TZIM Technology</a:t>
            </a:r>
            <a:endParaRPr lang="en-US" sz="2800" dirty="0">
              <a:latin typeface="+mj-lt"/>
            </a:endParaRPr>
          </a:p>
        </p:txBody>
      </p:sp>
      <p:sp>
        <p:nvSpPr>
          <p:cNvPr id="67" name="Content Placeholder 3"/>
          <p:cNvSpPr>
            <a:spLocks noGrp="1"/>
          </p:cNvSpPr>
          <p:nvPr>
            <p:ph sz="half" idx="1"/>
          </p:nvPr>
        </p:nvSpPr>
        <p:spPr/>
        <p:txBody>
          <a:bodyPr>
            <a:noAutofit/>
          </a:bodyPr>
          <a:lstStyle/>
          <a:p>
            <a:pPr>
              <a:spcBef>
                <a:spcPts val="600"/>
              </a:spcBef>
              <a:buNone/>
            </a:pPr>
            <a:r>
              <a:rPr lang="en-US" sz="2000" b="1" dirty="0" smtClean="0">
                <a:solidFill>
                  <a:srgbClr val="FF0000"/>
                </a:solidFill>
                <a:latin typeface="Calibri" pitchFamily="34" charset="0"/>
                <a:cs typeface="Calibri" pitchFamily="34" charset="0"/>
              </a:rPr>
              <a:t>Challenge:</a:t>
            </a:r>
            <a:r>
              <a:rPr lang="en-US" sz="2000" dirty="0" smtClean="0">
                <a:solidFill>
                  <a:srgbClr val="FF0000"/>
                </a:solidFill>
                <a:latin typeface="Calibri" pitchFamily="34" charset="0"/>
                <a:cs typeface="Calibri" pitchFamily="34" charset="0"/>
              </a:rPr>
              <a:t> </a:t>
            </a:r>
            <a:r>
              <a:rPr lang="en-US" sz="2000" b="1" dirty="0" smtClean="0">
                <a:solidFill>
                  <a:srgbClr val="FF0000"/>
                </a:solidFill>
                <a:latin typeface="Calibri" pitchFamily="34" charset="0"/>
                <a:cs typeface="Calibri" pitchFamily="34" charset="0"/>
              </a:rPr>
              <a:t>Low flow per EGS well Need &gt;75 l/s, &gt;1200 gpm </a:t>
            </a:r>
          </a:p>
          <a:p>
            <a:pPr>
              <a:spcBef>
                <a:spcPts val="600"/>
              </a:spcBef>
              <a:buNone/>
            </a:pPr>
            <a:r>
              <a:rPr lang="en-US" sz="1800" b="1" dirty="0" smtClean="0">
                <a:latin typeface="Calibri" pitchFamily="34" charset="0"/>
                <a:cs typeface="Calibri" pitchFamily="34" charset="0"/>
              </a:rPr>
              <a:t>Solution:  </a:t>
            </a:r>
            <a:r>
              <a:rPr lang="en-US" sz="1800" dirty="0" smtClean="0">
                <a:latin typeface="Calibri" pitchFamily="34" charset="0"/>
                <a:cs typeface="Calibri" pitchFamily="34" charset="0"/>
              </a:rPr>
              <a:t>Multiple zone stimulation through thermally-degradable zonal isolation materials (TZIM)</a:t>
            </a:r>
            <a:endParaRPr lang="en-US" sz="1800" dirty="0">
              <a:latin typeface="Calibri" pitchFamily="34" charset="0"/>
              <a:cs typeface="Calibri" pitchFamily="34" charset="0"/>
            </a:endParaRPr>
          </a:p>
          <a:p>
            <a:pPr>
              <a:spcBef>
                <a:spcPts val="600"/>
              </a:spcBef>
            </a:pPr>
            <a:r>
              <a:rPr lang="en-US" sz="1800" dirty="0" smtClean="0">
                <a:latin typeface="Calibri" pitchFamily="34" charset="0"/>
                <a:cs typeface="Calibri" pitchFamily="34" charset="0"/>
              </a:rPr>
              <a:t>Non-mechanical zonal isolation</a:t>
            </a:r>
          </a:p>
          <a:p>
            <a:pPr>
              <a:spcBef>
                <a:spcPts val="600"/>
              </a:spcBef>
            </a:pPr>
            <a:r>
              <a:rPr lang="en-US" sz="1800" dirty="0" smtClean="0">
                <a:latin typeface="Calibri" pitchFamily="34" charset="0"/>
                <a:cs typeface="Calibri" pitchFamily="34" charset="0"/>
              </a:rPr>
              <a:t>No </a:t>
            </a:r>
            <a:r>
              <a:rPr lang="en-US" sz="1800" dirty="0">
                <a:latin typeface="Calibri" pitchFamily="34" charset="0"/>
                <a:cs typeface="Calibri" pitchFamily="34" charset="0"/>
              </a:rPr>
              <a:t>rig required during treatment</a:t>
            </a:r>
          </a:p>
          <a:p>
            <a:pPr>
              <a:spcBef>
                <a:spcPts val="600"/>
              </a:spcBef>
            </a:pPr>
            <a:r>
              <a:rPr lang="en-US" sz="1800" dirty="0" smtClean="0">
                <a:latin typeface="Calibri" pitchFamily="34" charset="0"/>
                <a:cs typeface="Calibri" pitchFamily="34" charset="0"/>
              </a:rPr>
              <a:t>Non-hazardous </a:t>
            </a:r>
            <a:r>
              <a:rPr lang="en-US" sz="1800" dirty="0">
                <a:latin typeface="Calibri" pitchFamily="34" charset="0"/>
                <a:cs typeface="Calibri" pitchFamily="34" charset="0"/>
              </a:rPr>
              <a:t>b</a:t>
            </a:r>
            <a:r>
              <a:rPr lang="en-US" sz="1800" dirty="0" smtClean="0">
                <a:latin typeface="Calibri" pitchFamily="34" charset="0"/>
                <a:cs typeface="Calibri" pitchFamily="34" charset="0"/>
              </a:rPr>
              <a:t>reakdown products </a:t>
            </a:r>
          </a:p>
          <a:p>
            <a:pPr>
              <a:spcBef>
                <a:spcPts val="600"/>
              </a:spcBef>
            </a:pPr>
            <a:r>
              <a:rPr lang="en-US" sz="1800" dirty="0" smtClean="0">
                <a:latin typeface="Calibri" pitchFamily="34" charset="0"/>
                <a:cs typeface="Calibri" pitchFamily="34" charset="0"/>
              </a:rPr>
              <a:t>A suite of materials developed that degrade with </a:t>
            </a:r>
            <a:r>
              <a:rPr lang="en-US" sz="1800" dirty="0">
                <a:latin typeface="Calibri" pitchFamily="34" charset="0"/>
                <a:cs typeface="Calibri" pitchFamily="34" charset="0"/>
              </a:rPr>
              <a:t>time and </a:t>
            </a:r>
            <a:r>
              <a:rPr lang="en-US" sz="1800" dirty="0" smtClean="0">
                <a:latin typeface="Calibri" pitchFamily="34" charset="0"/>
                <a:cs typeface="Calibri" pitchFamily="34" charset="0"/>
              </a:rPr>
              <a:t>temperature</a:t>
            </a:r>
            <a:endParaRPr lang="en-US" sz="1800" dirty="0">
              <a:latin typeface="Calibri" pitchFamily="34" charset="0"/>
              <a:cs typeface="Calibri" pitchFamily="34" charset="0"/>
            </a:endParaRPr>
          </a:p>
          <a:p>
            <a:pPr lvl="1">
              <a:spcBef>
                <a:spcPts val="600"/>
              </a:spcBef>
            </a:pPr>
            <a:r>
              <a:rPr lang="en-US" sz="1800" dirty="0" smtClean="0">
                <a:solidFill>
                  <a:schemeClr val="tx1"/>
                </a:solidFill>
                <a:latin typeface="Calibri" pitchFamily="34" charset="0"/>
                <a:cs typeface="Calibri" pitchFamily="34" charset="0"/>
              </a:rPr>
              <a:t>Lab </a:t>
            </a:r>
            <a:r>
              <a:rPr lang="en-US" sz="1800" dirty="0">
                <a:solidFill>
                  <a:schemeClr val="tx1"/>
                </a:solidFill>
                <a:latin typeface="Calibri" pitchFamily="34" charset="0"/>
                <a:cs typeface="Calibri" pitchFamily="34" charset="0"/>
              </a:rPr>
              <a:t>tested from 74</a:t>
            </a:r>
            <a:r>
              <a:rPr lang="en-US" sz="1800" dirty="0">
                <a:solidFill>
                  <a:schemeClr val="tx1"/>
                </a:solidFill>
                <a:latin typeface="Calibri" pitchFamily="34" charset="0"/>
                <a:cs typeface="Calibri" pitchFamily="34" charset="0"/>
                <a:sym typeface="Symbol"/>
              </a:rPr>
              <a:t></a:t>
            </a:r>
            <a:r>
              <a:rPr lang="en-US" sz="1800" dirty="0">
                <a:solidFill>
                  <a:schemeClr val="tx1"/>
                </a:solidFill>
                <a:latin typeface="Calibri" pitchFamily="34" charset="0"/>
                <a:cs typeface="Calibri" pitchFamily="34" charset="0"/>
              </a:rPr>
              <a:t>C-315</a:t>
            </a:r>
            <a:r>
              <a:rPr lang="en-US" sz="1800" dirty="0">
                <a:solidFill>
                  <a:schemeClr val="tx1"/>
                </a:solidFill>
                <a:latin typeface="Calibri" pitchFamily="34" charset="0"/>
                <a:cs typeface="Calibri" pitchFamily="34" charset="0"/>
                <a:sym typeface="Symbol"/>
              </a:rPr>
              <a:t>  </a:t>
            </a:r>
            <a:r>
              <a:rPr lang="en-US" sz="1800" dirty="0">
                <a:solidFill>
                  <a:schemeClr val="tx1"/>
                </a:solidFill>
                <a:latin typeface="Calibri" pitchFamily="34" charset="0"/>
                <a:cs typeface="Calibri" pitchFamily="34" charset="0"/>
              </a:rPr>
              <a:t>C</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952" y="1066800"/>
            <a:ext cx="3436132" cy="125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25233" b="13229"/>
          <a:stretch/>
        </p:blipFill>
        <p:spPr>
          <a:xfrm>
            <a:off x="5196970" y="2514600"/>
            <a:ext cx="3360382" cy="1550947"/>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9918" y="4094971"/>
            <a:ext cx="3886200" cy="2581133"/>
          </a:xfrm>
          <a:prstGeom prst="rect">
            <a:avLst/>
          </a:prstGeom>
        </p:spPr>
      </p:pic>
    </p:spTree>
    <p:extLst>
      <p:ext uri="{BB962C8B-B14F-4D97-AF65-F5344CB8AC3E}">
        <p14:creationId xmlns:p14="http://schemas.microsoft.com/office/powerpoint/2010/main" val="135494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680" t="31183" r="57500" b="7448"/>
          <a:stretch/>
        </p:blipFill>
        <p:spPr>
          <a:xfrm>
            <a:off x="2590800" y="457200"/>
            <a:ext cx="6172200" cy="6262968"/>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4167" t="5129" r="8333" b="83292"/>
          <a:stretch/>
        </p:blipFill>
        <p:spPr>
          <a:xfrm>
            <a:off x="7700554" y="3048000"/>
            <a:ext cx="1371600" cy="1219200"/>
          </a:xfrm>
          <a:prstGeom prst="rect">
            <a:avLst/>
          </a:prstGeom>
        </p:spPr>
      </p:pic>
      <p:cxnSp>
        <p:nvCxnSpPr>
          <p:cNvPr id="5" name="Straight Arrow Connector 4"/>
          <p:cNvCxnSpPr/>
          <p:nvPr/>
        </p:nvCxnSpPr>
        <p:spPr>
          <a:xfrm>
            <a:off x="3791494" y="3200400"/>
            <a:ext cx="2500449" cy="59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791494" y="1619250"/>
            <a:ext cx="4819106"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114800" y="1219200"/>
            <a:ext cx="29718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0903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0959"/>
          <a:stretch/>
        </p:blipFill>
        <p:spPr>
          <a:xfrm>
            <a:off x="223887" y="533400"/>
            <a:ext cx="4953000" cy="5410200"/>
          </a:xfrm>
          <a:prstGeom prst="rect">
            <a:avLst/>
          </a:prstGeom>
        </p:spPr>
      </p:pic>
      <p:cxnSp>
        <p:nvCxnSpPr>
          <p:cNvPr id="4" name="Straight Connector 3"/>
          <p:cNvCxnSpPr/>
          <p:nvPr/>
        </p:nvCxnSpPr>
        <p:spPr>
          <a:xfrm flipV="1">
            <a:off x="1477615" y="2644518"/>
            <a:ext cx="649990" cy="45690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3162864" y="2156940"/>
            <a:ext cx="207424" cy="1081561"/>
          </a:xfrm>
          <a:prstGeom prst="line">
            <a:avLst/>
          </a:prstGeom>
          <a:ln w="25400">
            <a:solidFill>
              <a:schemeClr val="bg1">
                <a:lumMod val="75000"/>
              </a:schemeClr>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127605" y="2034656"/>
            <a:ext cx="1035259" cy="608783"/>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rot="20337474">
            <a:off x="3114920" y="2283395"/>
            <a:ext cx="772969" cy="369332"/>
          </a:xfrm>
          <a:prstGeom prst="rect">
            <a:avLst/>
          </a:prstGeom>
          <a:noFill/>
        </p:spPr>
        <p:txBody>
          <a:bodyPr wrap="none" rtlCol="0">
            <a:spAutoFit/>
          </a:bodyPr>
          <a:lstStyle/>
          <a:p>
            <a:r>
              <a:rPr lang="en-US" dirty="0" smtClean="0"/>
              <a:t>300 m</a:t>
            </a:r>
            <a:endParaRPr lang="en-US" dirty="0"/>
          </a:p>
        </p:txBody>
      </p:sp>
      <p:sp>
        <p:nvSpPr>
          <p:cNvPr id="13" name="TextBox 12"/>
          <p:cNvSpPr txBox="1"/>
          <p:nvPr/>
        </p:nvSpPr>
        <p:spPr>
          <a:xfrm>
            <a:off x="1033629" y="4587546"/>
            <a:ext cx="2808205" cy="646331"/>
          </a:xfrm>
          <a:prstGeom prst="rect">
            <a:avLst/>
          </a:prstGeom>
          <a:solidFill>
            <a:schemeClr val="bg1"/>
          </a:solidFill>
        </p:spPr>
        <p:txBody>
          <a:bodyPr wrap="none" rtlCol="0">
            <a:spAutoFit/>
          </a:bodyPr>
          <a:lstStyle/>
          <a:p>
            <a:r>
              <a:rPr lang="en-US" dirty="0" smtClean="0"/>
              <a:t>Map View</a:t>
            </a:r>
          </a:p>
          <a:p>
            <a:r>
              <a:rPr lang="en-US" dirty="0" smtClean="0"/>
              <a:t>Best MEQ locations (N=100)</a:t>
            </a:r>
            <a:endParaRPr lang="en-US" dirty="0"/>
          </a:p>
        </p:txBody>
      </p:sp>
      <p:sp>
        <p:nvSpPr>
          <p:cNvPr id="14" name="TextBox 13"/>
          <p:cNvSpPr txBox="1"/>
          <p:nvPr/>
        </p:nvSpPr>
        <p:spPr>
          <a:xfrm>
            <a:off x="1238510" y="3206201"/>
            <a:ext cx="1442574" cy="369332"/>
          </a:xfrm>
          <a:prstGeom prst="rect">
            <a:avLst/>
          </a:prstGeom>
          <a:noFill/>
        </p:spPr>
        <p:txBody>
          <a:bodyPr wrap="none" rtlCol="0">
            <a:spAutoFit/>
          </a:bodyPr>
          <a:lstStyle/>
          <a:p>
            <a:r>
              <a:rPr lang="en-US" dirty="0" smtClean="0"/>
              <a:t>Injection well</a:t>
            </a:r>
            <a:endParaRPr lang="en-US" dirty="0"/>
          </a:p>
        </p:txBody>
      </p:sp>
      <p:sp>
        <p:nvSpPr>
          <p:cNvPr id="15" name="TextBox 14"/>
          <p:cNvSpPr txBox="1"/>
          <p:nvPr/>
        </p:nvSpPr>
        <p:spPr>
          <a:xfrm rot="19962316">
            <a:off x="740368" y="2561616"/>
            <a:ext cx="1653658" cy="369332"/>
          </a:xfrm>
          <a:prstGeom prst="rect">
            <a:avLst/>
          </a:prstGeom>
          <a:noFill/>
        </p:spPr>
        <p:txBody>
          <a:bodyPr wrap="none" rtlCol="0">
            <a:spAutoFit/>
          </a:bodyPr>
          <a:lstStyle/>
          <a:p>
            <a:r>
              <a:rPr lang="en-US" dirty="0" smtClean="0"/>
              <a:t>Production well</a:t>
            </a:r>
            <a:endParaRPr lang="en-US" dirty="0"/>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r="18611"/>
          <a:stretch/>
        </p:blipFill>
        <p:spPr>
          <a:xfrm>
            <a:off x="5164599" y="1295401"/>
            <a:ext cx="3836590" cy="4335060"/>
          </a:xfrm>
          <a:prstGeom prst="rect">
            <a:avLst/>
          </a:prstGeom>
        </p:spPr>
      </p:pic>
      <p:cxnSp>
        <p:nvCxnSpPr>
          <p:cNvPr id="18" name="Straight Connector 17"/>
          <p:cNvCxnSpPr/>
          <p:nvPr/>
        </p:nvCxnSpPr>
        <p:spPr>
          <a:xfrm flipH="1" flipV="1">
            <a:off x="8095235" y="1524000"/>
            <a:ext cx="286765" cy="3154848"/>
          </a:xfrm>
          <a:prstGeom prst="line">
            <a:avLst/>
          </a:prstGeom>
          <a:ln w="31750">
            <a:solidFill>
              <a:srgbClr val="FFFF0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189774" y="1524000"/>
            <a:ext cx="1442574" cy="369332"/>
          </a:xfrm>
          <a:prstGeom prst="rect">
            <a:avLst/>
          </a:prstGeom>
          <a:noFill/>
        </p:spPr>
        <p:txBody>
          <a:bodyPr wrap="none" rtlCol="0">
            <a:spAutoFit/>
          </a:bodyPr>
          <a:lstStyle/>
          <a:p>
            <a:r>
              <a:rPr lang="en-US" dirty="0" smtClean="0"/>
              <a:t>Injection well</a:t>
            </a:r>
            <a:endParaRPr lang="en-US" dirty="0"/>
          </a:p>
        </p:txBody>
      </p:sp>
      <p:sp>
        <p:nvSpPr>
          <p:cNvPr id="23" name="TextBox 22"/>
          <p:cNvSpPr txBox="1"/>
          <p:nvPr/>
        </p:nvSpPr>
        <p:spPr>
          <a:xfrm>
            <a:off x="7869901" y="3869849"/>
            <a:ext cx="1269386" cy="646331"/>
          </a:xfrm>
          <a:prstGeom prst="rect">
            <a:avLst/>
          </a:prstGeom>
          <a:noFill/>
        </p:spPr>
        <p:txBody>
          <a:bodyPr wrap="none" rtlCol="0">
            <a:spAutoFit/>
          </a:bodyPr>
          <a:lstStyle/>
          <a:p>
            <a:pPr algn="ctr"/>
            <a:r>
              <a:rPr lang="en-US" dirty="0" smtClean="0"/>
              <a:t>Production </a:t>
            </a:r>
          </a:p>
          <a:p>
            <a:pPr algn="ctr"/>
            <a:r>
              <a:rPr lang="en-US" dirty="0" smtClean="0"/>
              <a:t>well</a:t>
            </a:r>
            <a:endParaRPr lang="en-US" dirty="0"/>
          </a:p>
        </p:txBody>
      </p:sp>
      <p:sp>
        <p:nvSpPr>
          <p:cNvPr id="24" name="TextBox 23"/>
          <p:cNvSpPr txBox="1"/>
          <p:nvPr/>
        </p:nvSpPr>
        <p:spPr>
          <a:xfrm>
            <a:off x="2209800" y="438024"/>
            <a:ext cx="5060040" cy="400110"/>
          </a:xfrm>
          <a:prstGeom prst="rect">
            <a:avLst/>
          </a:prstGeom>
          <a:solidFill>
            <a:schemeClr val="bg1"/>
          </a:solidFill>
        </p:spPr>
        <p:txBody>
          <a:bodyPr wrap="none" rtlCol="0">
            <a:spAutoFit/>
          </a:bodyPr>
          <a:lstStyle/>
          <a:p>
            <a:r>
              <a:rPr lang="en-US" sz="2000" dirty="0" smtClean="0"/>
              <a:t>2015: Plan, Drill and Stimulate Production Well</a:t>
            </a:r>
            <a:endParaRPr lang="en-US" sz="2000" dirty="0"/>
          </a:p>
        </p:txBody>
      </p:sp>
      <p:sp>
        <p:nvSpPr>
          <p:cNvPr id="16" name="TextBox 15"/>
          <p:cNvSpPr txBox="1"/>
          <p:nvPr/>
        </p:nvSpPr>
        <p:spPr>
          <a:xfrm>
            <a:off x="5865737" y="5535894"/>
            <a:ext cx="2808205" cy="646331"/>
          </a:xfrm>
          <a:prstGeom prst="rect">
            <a:avLst/>
          </a:prstGeom>
          <a:solidFill>
            <a:schemeClr val="bg1"/>
          </a:solidFill>
        </p:spPr>
        <p:txBody>
          <a:bodyPr wrap="none" rtlCol="0">
            <a:spAutoFit/>
          </a:bodyPr>
          <a:lstStyle/>
          <a:p>
            <a:r>
              <a:rPr lang="en-US" dirty="0" smtClean="0"/>
              <a:t>West view cross section</a:t>
            </a:r>
          </a:p>
          <a:p>
            <a:r>
              <a:rPr lang="en-US" dirty="0" smtClean="0"/>
              <a:t>Best MEQ locations (N=100)</a:t>
            </a:r>
            <a:endParaRPr lang="en-US" dirty="0"/>
          </a:p>
        </p:txBody>
      </p:sp>
    </p:spTree>
    <p:extLst>
      <p:ext uri="{BB962C8B-B14F-4D97-AF65-F5344CB8AC3E}">
        <p14:creationId xmlns:p14="http://schemas.microsoft.com/office/powerpoint/2010/main" val="308007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T_RvsT_radiald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4800"/>
            <a:ext cx="8353299"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84" y="3581400"/>
            <a:ext cx="9144000" cy="2379418"/>
          </a:xfrm>
          <a:prstGeom prst="rect">
            <a:avLst/>
          </a:prstGeom>
        </p:spPr>
      </p:pic>
    </p:spTree>
    <p:extLst>
      <p:ext uri="{BB962C8B-B14F-4D97-AF65-F5344CB8AC3E}">
        <p14:creationId xmlns:p14="http://schemas.microsoft.com/office/powerpoint/2010/main" val="2339196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15737" y="63119"/>
            <a:ext cx="8405134" cy="6575324"/>
            <a:chOff x="615737" y="63119"/>
            <a:chExt cx="8405134" cy="6575324"/>
          </a:xfrm>
        </p:grpSpPr>
        <p:pic>
          <p:nvPicPr>
            <p:cNvPr id="2" name="Picture 1"/>
            <p:cNvPicPr>
              <a:picLocks noChangeAspect="1"/>
            </p:cNvPicPr>
            <p:nvPr/>
          </p:nvPicPr>
          <p:blipFill>
            <a:blip r:embed="rId2"/>
            <a:stretch>
              <a:fillRect/>
            </a:stretch>
          </p:blipFill>
          <p:spPr>
            <a:xfrm>
              <a:off x="615737" y="63119"/>
              <a:ext cx="8153400" cy="6575324"/>
            </a:xfrm>
            <a:prstGeom prst="rect">
              <a:avLst/>
            </a:prstGeom>
            <a:solidFill>
              <a:schemeClr val="bg1"/>
            </a:solidFill>
            <a:ln w="12700">
              <a:solidFill>
                <a:schemeClr val="tx1"/>
              </a:solidFill>
            </a:ln>
          </p:spPr>
        </p:pic>
        <p:sp>
          <p:nvSpPr>
            <p:cNvPr id="3" name="TextBox 2"/>
            <p:cNvSpPr txBox="1"/>
            <p:nvPr/>
          </p:nvSpPr>
          <p:spPr>
            <a:xfrm rot="19885374">
              <a:off x="1610497" y="2796783"/>
              <a:ext cx="1284326" cy="369332"/>
            </a:xfrm>
            <a:prstGeom prst="rect">
              <a:avLst/>
            </a:prstGeom>
            <a:noFill/>
          </p:spPr>
          <p:txBody>
            <a:bodyPr wrap="none" rtlCol="0">
              <a:spAutoFit/>
            </a:bodyPr>
            <a:lstStyle/>
            <a:p>
              <a:r>
                <a:rPr lang="en-US" dirty="0" smtClean="0"/>
                <a:t>M</a:t>
              </a:r>
              <a:r>
                <a:rPr lang="en-US" baseline="-25000" dirty="0" smtClean="0"/>
                <a:t>o</a:t>
              </a:r>
              <a:r>
                <a:rPr lang="en-US" dirty="0" smtClean="0"/>
                <a:t> = G </a:t>
              </a:r>
              <a:r>
                <a:rPr lang="en-US" dirty="0" err="1" smtClean="0"/>
                <a:t>Vinj</a:t>
              </a:r>
              <a:endParaRPr lang="en-US" dirty="0"/>
            </a:p>
          </p:txBody>
        </p:sp>
        <p:sp>
          <p:nvSpPr>
            <p:cNvPr id="4" name="TextBox 3"/>
            <p:cNvSpPr txBox="1"/>
            <p:nvPr/>
          </p:nvSpPr>
          <p:spPr>
            <a:xfrm>
              <a:off x="5105400" y="990600"/>
              <a:ext cx="639919" cy="369332"/>
            </a:xfrm>
            <a:prstGeom prst="rect">
              <a:avLst/>
            </a:prstGeom>
            <a:noFill/>
          </p:spPr>
          <p:txBody>
            <a:bodyPr wrap="none" rtlCol="0">
              <a:spAutoFit/>
            </a:bodyPr>
            <a:lstStyle/>
            <a:p>
              <a:r>
                <a:rPr lang="en-US" dirty="0" smtClean="0"/>
                <a:t>RMA</a:t>
              </a:r>
              <a:endParaRPr lang="en-US" dirty="0"/>
            </a:p>
          </p:txBody>
        </p:sp>
        <p:sp>
          <p:nvSpPr>
            <p:cNvPr id="5" name="TextBox 4"/>
            <p:cNvSpPr txBox="1"/>
            <p:nvPr/>
          </p:nvSpPr>
          <p:spPr>
            <a:xfrm>
              <a:off x="6705600" y="838200"/>
              <a:ext cx="861583" cy="369332"/>
            </a:xfrm>
            <a:prstGeom prst="rect">
              <a:avLst/>
            </a:prstGeom>
            <a:noFill/>
          </p:spPr>
          <p:txBody>
            <a:bodyPr wrap="none" rtlCol="0">
              <a:spAutoFit/>
            </a:bodyPr>
            <a:lstStyle/>
            <a:p>
              <a:r>
                <a:rPr lang="en-US" dirty="0" err="1" smtClean="0"/>
                <a:t>RatonB</a:t>
              </a:r>
              <a:endParaRPr lang="en-US" dirty="0"/>
            </a:p>
          </p:txBody>
        </p:sp>
        <p:sp>
          <p:nvSpPr>
            <p:cNvPr id="6" name="TextBox 5"/>
            <p:cNvSpPr txBox="1"/>
            <p:nvPr/>
          </p:nvSpPr>
          <p:spPr>
            <a:xfrm>
              <a:off x="7239000" y="381000"/>
              <a:ext cx="1218667" cy="369332"/>
            </a:xfrm>
            <a:prstGeom prst="rect">
              <a:avLst/>
            </a:prstGeom>
            <a:noFill/>
          </p:spPr>
          <p:txBody>
            <a:bodyPr wrap="none" rtlCol="0">
              <a:spAutoFit/>
            </a:bodyPr>
            <a:lstStyle/>
            <a:p>
              <a:r>
                <a:rPr lang="en-US" dirty="0" smtClean="0"/>
                <a:t>Prague, OK</a:t>
              </a:r>
              <a:endParaRPr lang="en-US" dirty="0"/>
            </a:p>
          </p:txBody>
        </p:sp>
        <p:sp>
          <p:nvSpPr>
            <p:cNvPr id="7" name="TextBox 6"/>
            <p:cNvSpPr txBox="1"/>
            <p:nvPr/>
          </p:nvSpPr>
          <p:spPr>
            <a:xfrm>
              <a:off x="3109302" y="2710934"/>
              <a:ext cx="678391" cy="369332"/>
            </a:xfrm>
            <a:prstGeom prst="rect">
              <a:avLst/>
            </a:prstGeom>
            <a:noFill/>
          </p:spPr>
          <p:txBody>
            <a:bodyPr wrap="none" rtlCol="0">
              <a:spAutoFit/>
            </a:bodyPr>
            <a:lstStyle/>
            <a:p>
              <a:r>
                <a:rPr lang="en-US" dirty="0" smtClean="0"/>
                <a:t>Basel</a:t>
              </a:r>
              <a:endParaRPr lang="en-US" dirty="0"/>
            </a:p>
          </p:txBody>
        </p:sp>
        <p:sp>
          <p:nvSpPr>
            <p:cNvPr id="8" name="TextBox 7"/>
            <p:cNvSpPr txBox="1"/>
            <p:nvPr/>
          </p:nvSpPr>
          <p:spPr>
            <a:xfrm>
              <a:off x="8469117" y="3977617"/>
              <a:ext cx="551754" cy="369332"/>
            </a:xfrm>
            <a:prstGeom prst="rect">
              <a:avLst/>
            </a:prstGeom>
            <a:solidFill>
              <a:schemeClr val="bg1"/>
            </a:solidFill>
          </p:spPr>
          <p:txBody>
            <a:bodyPr wrap="none" rtlCol="0">
              <a:spAutoFit/>
            </a:bodyPr>
            <a:lstStyle/>
            <a:p>
              <a:r>
                <a:rPr lang="en-US" dirty="0" smtClean="0"/>
                <a:t>M 2</a:t>
              </a:r>
              <a:endParaRPr lang="en-US" dirty="0"/>
            </a:p>
          </p:txBody>
        </p:sp>
        <p:sp>
          <p:nvSpPr>
            <p:cNvPr id="9" name="TextBox 8"/>
            <p:cNvSpPr txBox="1"/>
            <p:nvPr/>
          </p:nvSpPr>
          <p:spPr>
            <a:xfrm>
              <a:off x="8447758" y="2000986"/>
              <a:ext cx="551754" cy="369332"/>
            </a:xfrm>
            <a:prstGeom prst="rect">
              <a:avLst/>
            </a:prstGeom>
            <a:solidFill>
              <a:schemeClr val="bg1"/>
            </a:solidFill>
          </p:spPr>
          <p:txBody>
            <a:bodyPr wrap="none" rtlCol="0">
              <a:spAutoFit/>
            </a:bodyPr>
            <a:lstStyle/>
            <a:p>
              <a:r>
                <a:rPr lang="en-US" dirty="0" smtClean="0"/>
                <a:t>M 4</a:t>
              </a:r>
              <a:endParaRPr lang="en-US" dirty="0"/>
            </a:p>
          </p:txBody>
        </p:sp>
        <p:sp>
          <p:nvSpPr>
            <p:cNvPr id="10" name="TextBox 9"/>
            <p:cNvSpPr txBox="1"/>
            <p:nvPr/>
          </p:nvSpPr>
          <p:spPr>
            <a:xfrm>
              <a:off x="8469117" y="2981449"/>
              <a:ext cx="551754" cy="369332"/>
            </a:xfrm>
            <a:prstGeom prst="rect">
              <a:avLst/>
            </a:prstGeom>
            <a:solidFill>
              <a:schemeClr val="bg1"/>
            </a:solidFill>
          </p:spPr>
          <p:txBody>
            <a:bodyPr wrap="none" rtlCol="0">
              <a:spAutoFit/>
            </a:bodyPr>
            <a:lstStyle/>
            <a:p>
              <a:r>
                <a:rPr lang="en-US" dirty="0" smtClean="0"/>
                <a:t>M 3</a:t>
              </a:r>
              <a:endParaRPr lang="en-US" dirty="0"/>
            </a:p>
          </p:txBody>
        </p:sp>
        <p:sp>
          <p:nvSpPr>
            <p:cNvPr id="11" name="TextBox 10"/>
            <p:cNvSpPr txBox="1"/>
            <p:nvPr/>
          </p:nvSpPr>
          <p:spPr>
            <a:xfrm>
              <a:off x="8469117" y="1006327"/>
              <a:ext cx="551754" cy="369332"/>
            </a:xfrm>
            <a:prstGeom prst="rect">
              <a:avLst/>
            </a:prstGeom>
            <a:solidFill>
              <a:schemeClr val="bg1"/>
            </a:solidFill>
          </p:spPr>
          <p:txBody>
            <a:bodyPr wrap="none" rtlCol="0">
              <a:spAutoFit/>
            </a:bodyPr>
            <a:lstStyle/>
            <a:p>
              <a:r>
                <a:rPr lang="en-US" dirty="0" smtClean="0"/>
                <a:t>M 5</a:t>
              </a:r>
              <a:endParaRPr lang="en-US" dirty="0"/>
            </a:p>
          </p:txBody>
        </p:sp>
        <p:sp>
          <p:nvSpPr>
            <p:cNvPr id="12" name="TextBox 11"/>
            <p:cNvSpPr txBox="1"/>
            <p:nvPr/>
          </p:nvSpPr>
          <p:spPr>
            <a:xfrm>
              <a:off x="4002202" y="4682721"/>
              <a:ext cx="1386149" cy="1200329"/>
            </a:xfrm>
            <a:prstGeom prst="rect">
              <a:avLst/>
            </a:prstGeom>
            <a:solidFill>
              <a:schemeClr val="bg1"/>
            </a:solidFill>
          </p:spPr>
          <p:txBody>
            <a:bodyPr wrap="none" rtlCol="0">
              <a:spAutoFit/>
            </a:bodyPr>
            <a:lstStyle/>
            <a:p>
              <a:r>
                <a:rPr lang="en-US" dirty="0" smtClean="0"/>
                <a:t>10,000 m</a:t>
              </a:r>
              <a:r>
                <a:rPr lang="en-US" baseline="30000" dirty="0" smtClean="0"/>
                <a:t>3</a:t>
              </a:r>
            </a:p>
            <a:p>
              <a:r>
                <a:rPr lang="en-US" dirty="0" smtClean="0"/>
                <a:t>63,000 </a:t>
              </a:r>
              <a:r>
                <a:rPr lang="en-US" dirty="0" err="1" smtClean="0"/>
                <a:t>bbl</a:t>
              </a:r>
              <a:endParaRPr lang="en-US" dirty="0" smtClean="0"/>
            </a:p>
            <a:p>
              <a:r>
                <a:rPr lang="en-US" dirty="0" smtClean="0"/>
                <a:t>2.6 </a:t>
              </a:r>
              <a:r>
                <a:rPr lang="en-US" dirty="0" err="1" smtClean="0"/>
                <a:t>mgallons</a:t>
              </a:r>
              <a:endParaRPr lang="en-US" dirty="0" smtClean="0"/>
            </a:p>
            <a:p>
              <a:r>
                <a:rPr lang="en-US" dirty="0" smtClean="0"/>
                <a:t>8.1 acre-</a:t>
              </a:r>
              <a:r>
                <a:rPr lang="en-US" dirty="0" err="1" smtClean="0"/>
                <a:t>ft</a:t>
              </a:r>
              <a:endParaRPr lang="en-US" dirty="0" smtClean="0"/>
            </a:p>
          </p:txBody>
        </p:sp>
        <p:cxnSp>
          <p:nvCxnSpPr>
            <p:cNvPr id="14" name="Straight Arrow Connector 13"/>
            <p:cNvCxnSpPr/>
            <p:nvPr/>
          </p:nvCxnSpPr>
          <p:spPr>
            <a:xfrm flipH="1">
              <a:off x="3505200" y="5282885"/>
              <a:ext cx="497002" cy="96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314769" y="3159091"/>
              <a:ext cx="755335" cy="369332"/>
            </a:xfrm>
            <a:prstGeom prst="rect">
              <a:avLst/>
            </a:prstGeom>
            <a:noFill/>
          </p:spPr>
          <p:txBody>
            <a:bodyPr wrap="none" rtlCol="0">
              <a:spAutoFit/>
            </a:bodyPr>
            <a:lstStyle/>
            <a:p>
              <a:r>
                <a:rPr lang="en-US" dirty="0" err="1" smtClean="0"/>
                <a:t>Soultz</a:t>
              </a:r>
              <a:endParaRPr lang="en-US" dirty="0"/>
            </a:p>
          </p:txBody>
        </p:sp>
      </p:grpSp>
      <p:sp>
        <p:nvSpPr>
          <p:cNvPr id="19" name="TextBox 18"/>
          <p:cNvSpPr txBox="1"/>
          <p:nvPr/>
        </p:nvSpPr>
        <p:spPr>
          <a:xfrm>
            <a:off x="1340612" y="255918"/>
            <a:ext cx="4661917" cy="707886"/>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r>
              <a:rPr lang="en-US" sz="2000" dirty="0" smtClean="0"/>
              <a:t>Injected Volume vs. Earthquake Magnitude</a:t>
            </a:r>
          </a:p>
          <a:p>
            <a:pPr algn="ctr"/>
            <a:r>
              <a:rPr lang="en-US" sz="2000" dirty="0" smtClean="0"/>
              <a:t>(McGarr 2014)</a:t>
            </a:r>
            <a:endParaRPr lang="en-US" sz="2000" dirty="0"/>
          </a:p>
        </p:txBody>
      </p:sp>
    </p:spTree>
    <p:extLst>
      <p:ext uri="{BB962C8B-B14F-4D97-AF65-F5344CB8AC3E}">
        <p14:creationId xmlns:p14="http://schemas.microsoft.com/office/powerpoint/2010/main" val="31484735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Documents and Settings\tcladouhos\Desktop\stanford GWS\Newberry_combined_2.jpg"/>
          <p:cNvPicPr/>
          <p:nvPr/>
        </p:nvPicPr>
        <p:blipFill>
          <a:blip r:embed="rId2" cstate="print"/>
          <a:srcRect l="1986" t="1661" r="1153" b="16445"/>
          <a:stretch>
            <a:fillRect/>
          </a:stretch>
        </p:blipFill>
        <p:spPr bwMode="auto">
          <a:xfrm>
            <a:off x="152400" y="1166183"/>
            <a:ext cx="8728224" cy="5691817"/>
          </a:xfrm>
          <a:prstGeom prst="rect">
            <a:avLst/>
          </a:prstGeom>
          <a:noFill/>
          <a:ln w="9525">
            <a:noFill/>
            <a:miter lim="800000"/>
            <a:headEnd/>
            <a:tailEnd/>
          </a:ln>
        </p:spPr>
      </p:pic>
      <p:sp>
        <p:nvSpPr>
          <p:cNvPr id="3" name="Rectangle 2"/>
          <p:cNvSpPr/>
          <p:nvPr/>
        </p:nvSpPr>
        <p:spPr>
          <a:xfrm>
            <a:off x="914400" y="533400"/>
            <a:ext cx="6753452" cy="369332"/>
          </a:xfrm>
          <a:prstGeom prst="rect">
            <a:avLst/>
          </a:prstGeom>
        </p:spPr>
        <p:txBody>
          <a:bodyPr wrap="none">
            <a:spAutoFit/>
          </a:bodyPr>
          <a:lstStyle/>
          <a:p>
            <a:r>
              <a:rPr lang="en-US" b="1" dirty="0" smtClean="0"/>
              <a:t>Oregon LiDAR Consortium: Deschutes and Newberry, summer 2010</a:t>
            </a:r>
            <a:endParaRPr lang="en-US" b="1" dirty="0"/>
          </a:p>
        </p:txBody>
      </p:sp>
      <p:sp>
        <p:nvSpPr>
          <p:cNvPr id="4" name="TextBox 3"/>
          <p:cNvSpPr txBox="1"/>
          <p:nvPr/>
        </p:nvSpPr>
        <p:spPr>
          <a:xfrm>
            <a:off x="6553200" y="1371600"/>
            <a:ext cx="1183787" cy="646331"/>
          </a:xfrm>
          <a:prstGeom prst="rect">
            <a:avLst/>
          </a:prstGeom>
          <a:noFill/>
        </p:spPr>
        <p:txBody>
          <a:bodyPr wrap="none" rtlCol="0">
            <a:spAutoFit/>
          </a:bodyPr>
          <a:lstStyle/>
          <a:p>
            <a:pPr algn="ctr"/>
            <a:r>
              <a:rPr lang="en-US" b="1" dirty="0" smtClean="0">
                <a:solidFill>
                  <a:srgbClr val="FFFF00"/>
                </a:solidFill>
              </a:rPr>
              <a:t>Vents and </a:t>
            </a:r>
          </a:p>
          <a:p>
            <a:pPr algn="ctr"/>
            <a:r>
              <a:rPr lang="en-US" b="1" dirty="0" smtClean="0">
                <a:solidFill>
                  <a:srgbClr val="FFFF00"/>
                </a:solidFill>
              </a:rPr>
              <a:t>Fissures</a:t>
            </a:r>
            <a:endParaRPr lang="en-US" b="1" dirty="0">
              <a:solidFill>
                <a:srgbClr val="FFFF00"/>
              </a:solidFill>
            </a:endParaRPr>
          </a:p>
        </p:txBody>
      </p:sp>
      <p:sp>
        <p:nvSpPr>
          <p:cNvPr id="5" name="TextBox 4"/>
          <p:cNvSpPr txBox="1"/>
          <p:nvPr/>
        </p:nvSpPr>
        <p:spPr>
          <a:xfrm>
            <a:off x="7080926" y="3276600"/>
            <a:ext cx="1066703" cy="646331"/>
          </a:xfrm>
          <a:prstGeom prst="rect">
            <a:avLst/>
          </a:prstGeom>
          <a:noFill/>
        </p:spPr>
        <p:txBody>
          <a:bodyPr wrap="none" rtlCol="0">
            <a:spAutoFit/>
          </a:bodyPr>
          <a:lstStyle/>
          <a:p>
            <a:pPr algn="ctr"/>
            <a:r>
              <a:rPr lang="en-US" b="1" dirty="0" smtClean="0">
                <a:solidFill>
                  <a:srgbClr val="FFFF00"/>
                </a:solidFill>
              </a:rPr>
              <a:t>Ring</a:t>
            </a:r>
          </a:p>
          <a:p>
            <a:pPr algn="ctr"/>
            <a:r>
              <a:rPr lang="en-US" b="1" dirty="0" smtClean="0">
                <a:solidFill>
                  <a:srgbClr val="FFFF00"/>
                </a:solidFill>
              </a:rPr>
              <a:t>Fractures</a:t>
            </a:r>
            <a:endParaRPr lang="en-US" b="1" dirty="0">
              <a:solidFill>
                <a:srgbClr val="FFFF00"/>
              </a:solidFill>
            </a:endParaRPr>
          </a:p>
        </p:txBody>
      </p:sp>
      <p:sp>
        <p:nvSpPr>
          <p:cNvPr id="6" name="TextBox 5"/>
          <p:cNvSpPr txBox="1"/>
          <p:nvPr/>
        </p:nvSpPr>
        <p:spPr>
          <a:xfrm>
            <a:off x="990600" y="3733800"/>
            <a:ext cx="787524" cy="369332"/>
          </a:xfrm>
          <a:prstGeom prst="rect">
            <a:avLst/>
          </a:prstGeom>
          <a:noFill/>
        </p:spPr>
        <p:txBody>
          <a:bodyPr wrap="none" rtlCol="0">
            <a:spAutoFit/>
          </a:bodyPr>
          <a:lstStyle/>
          <a:p>
            <a:pPr algn="ctr"/>
            <a:r>
              <a:rPr lang="en-US" dirty="0" smtClean="0">
                <a:solidFill>
                  <a:srgbClr val="FF0000"/>
                </a:solidFill>
              </a:rPr>
              <a:t>Scarps</a:t>
            </a:r>
            <a:endParaRPr lang="en-US" dirty="0">
              <a:solidFill>
                <a:srgbClr val="FF0000"/>
              </a:solidFill>
            </a:endParaRPr>
          </a:p>
        </p:txBody>
      </p:sp>
      <p:sp>
        <p:nvSpPr>
          <p:cNvPr id="7" name="Right Arrow 6"/>
          <p:cNvSpPr/>
          <p:nvPr/>
        </p:nvSpPr>
        <p:spPr>
          <a:xfrm>
            <a:off x="2987151" y="4653959"/>
            <a:ext cx="476216" cy="542422"/>
          </a:xfrm>
          <a:prstGeom prst="rightArrow">
            <a:avLst/>
          </a:prstGeom>
          <a:solidFill>
            <a:srgbClr val="FFFF00">
              <a:alpha val="66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0800000">
            <a:off x="57184" y="4651839"/>
            <a:ext cx="476216" cy="542422"/>
          </a:xfrm>
          <a:prstGeom prst="rightArrow">
            <a:avLst/>
          </a:prstGeom>
          <a:solidFill>
            <a:srgbClr val="FFFF00">
              <a:alpha val="66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72777" y="2458302"/>
            <a:ext cx="4913487" cy="1200328"/>
          </a:xfrm>
          <a:prstGeom prst="rect">
            <a:avLst/>
          </a:prstGeom>
          <a:noFill/>
          <a:effectLst>
            <a:outerShdw blurRad="50800" dist="38100" dir="2700000">
              <a:schemeClr val="bg1">
                <a:alpha val="43000"/>
              </a:schemeClr>
            </a:outerShdw>
          </a:effectLst>
        </p:spPr>
        <p:txBody>
          <a:bodyPr wrap="none" rtlCol="0">
            <a:spAutoFit/>
          </a:bodyPr>
          <a:lstStyle/>
          <a:p>
            <a:r>
              <a:rPr lang="en-US" sz="2400" b="1" i="1" dirty="0" smtClean="0">
                <a:solidFill>
                  <a:srgbClr val="EDED00"/>
                </a:solidFill>
              </a:rPr>
              <a:t>Extension Direction </a:t>
            </a:r>
            <a:r>
              <a:rPr lang="en-US" sz="2400" i="1" dirty="0" smtClean="0">
                <a:solidFill>
                  <a:srgbClr val="EDED00"/>
                </a:solidFill>
              </a:rPr>
              <a:t>(consistent with</a:t>
            </a:r>
          </a:p>
          <a:p>
            <a:r>
              <a:rPr lang="en-US" sz="2400" i="1" dirty="0" smtClean="0">
                <a:solidFill>
                  <a:srgbClr val="EDED00"/>
                </a:solidFill>
              </a:rPr>
              <a:t>Regional focal mechanism inversions)</a:t>
            </a:r>
          </a:p>
          <a:p>
            <a:r>
              <a:rPr lang="en-US" sz="2400" i="1" dirty="0" smtClean="0">
                <a:solidFill>
                  <a:srgbClr val="EDED00"/>
                </a:solidFill>
              </a:rPr>
              <a:t>E-W S</a:t>
            </a:r>
            <a:r>
              <a:rPr lang="en-US" sz="2400" i="1" baseline="-25000" dirty="0" smtClean="0">
                <a:solidFill>
                  <a:srgbClr val="EDED00"/>
                </a:solidFill>
              </a:rPr>
              <a:t>hmin</a:t>
            </a:r>
            <a:endParaRPr lang="en-US" sz="2400" i="1" baseline="-25000" dirty="0">
              <a:solidFill>
                <a:srgbClr val="EDED00"/>
              </a:solidFill>
            </a:endParaRPr>
          </a:p>
        </p:txBody>
      </p:sp>
    </p:spTree>
    <p:extLst>
      <p:ext uri="{BB962C8B-B14F-4D97-AF65-F5344CB8AC3E}">
        <p14:creationId xmlns:p14="http://schemas.microsoft.com/office/powerpoint/2010/main" val="33300398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93" y="152400"/>
            <a:ext cx="4243251" cy="370694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503" y="190859"/>
            <a:ext cx="3779537" cy="3690257"/>
          </a:xfrm>
          <a:prstGeom prst="rect">
            <a:avLst/>
          </a:prstGeom>
        </p:spPr>
      </p:pic>
      <p:pic>
        <p:nvPicPr>
          <p:cNvPr id="6" name="Picture 5"/>
          <p:cNvPicPr>
            <a:picLocks noChangeAspect="1"/>
          </p:cNvPicPr>
          <p:nvPr/>
        </p:nvPicPr>
        <p:blipFill>
          <a:blip r:embed="rId4"/>
          <a:stretch>
            <a:fillRect/>
          </a:stretch>
        </p:blipFill>
        <p:spPr>
          <a:xfrm>
            <a:off x="5514600" y="3752367"/>
            <a:ext cx="2817440" cy="2837967"/>
          </a:xfrm>
          <a:prstGeom prst="rect">
            <a:avLst/>
          </a:prstGeom>
        </p:spPr>
      </p:pic>
      <p:pic>
        <p:nvPicPr>
          <p:cNvPr id="7" name="Picture 6"/>
          <p:cNvPicPr>
            <a:picLocks noChangeAspect="1"/>
          </p:cNvPicPr>
          <p:nvPr/>
        </p:nvPicPr>
        <p:blipFill>
          <a:blip r:embed="rId5"/>
          <a:stretch>
            <a:fillRect/>
          </a:stretch>
        </p:blipFill>
        <p:spPr>
          <a:xfrm>
            <a:off x="1582693" y="3752367"/>
            <a:ext cx="2784282" cy="2819400"/>
          </a:xfrm>
          <a:prstGeom prst="rect">
            <a:avLst/>
          </a:prstGeom>
        </p:spPr>
      </p:pic>
      <p:sp>
        <p:nvSpPr>
          <p:cNvPr id="8" name="TextBox 7"/>
          <p:cNvSpPr txBox="1"/>
          <p:nvPr/>
        </p:nvSpPr>
        <p:spPr>
          <a:xfrm>
            <a:off x="1582693" y="457200"/>
            <a:ext cx="651525" cy="369332"/>
          </a:xfrm>
          <a:prstGeom prst="rect">
            <a:avLst/>
          </a:prstGeom>
          <a:noFill/>
        </p:spPr>
        <p:txBody>
          <a:bodyPr wrap="none" rtlCol="0">
            <a:spAutoFit/>
          </a:bodyPr>
          <a:lstStyle/>
          <a:p>
            <a:r>
              <a:rPr lang="en-US" dirty="0" smtClean="0"/>
              <a:t>Set 1</a:t>
            </a:r>
            <a:endParaRPr lang="en-US" dirty="0"/>
          </a:p>
        </p:txBody>
      </p:sp>
      <p:sp>
        <p:nvSpPr>
          <p:cNvPr id="9" name="TextBox 8"/>
          <p:cNvSpPr txBox="1"/>
          <p:nvPr/>
        </p:nvSpPr>
        <p:spPr>
          <a:xfrm>
            <a:off x="6248400" y="381000"/>
            <a:ext cx="651525" cy="369332"/>
          </a:xfrm>
          <a:prstGeom prst="rect">
            <a:avLst/>
          </a:prstGeom>
          <a:noFill/>
        </p:spPr>
        <p:txBody>
          <a:bodyPr wrap="none" rtlCol="0">
            <a:spAutoFit/>
          </a:bodyPr>
          <a:lstStyle/>
          <a:p>
            <a:r>
              <a:rPr lang="en-US" dirty="0" smtClean="0"/>
              <a:t>Set 2</a:t>
            </a:r>
            <a:endParaRPr lang="en-US" dirty="0"/>
          </a:p>
        </p:txBody>
      </p:sp>
    </p:spTree>
    <p:extLst>
      <p:ext uri="{BB962C8B-B14F-4D97-AF65-F5344CB8AC3E}">
        <p14:creationId xmlns:p14="http://schemas.microsoft.com/office/powerpoint/2010/main" val="186403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803"/>
            <a:ext cx="9144000" cy="5264394"/>
          </a:xfrm>
          <a:prstGeom prst="rect">
            <a:avLst/>
          </a:prstGeom>
        </p:spPr>
      </p:pic>
    </p:spTree>
    <p:extLst>
      <p:ext uri="{BB962C8B-B14F-4D97-AF65-F5344CB8AC3E}">
        <p14:creationId xmlns:p14="http://schemas.microsoft.com/office/powerpoint/2010/main" val="3160963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p:cNvSpPr>
          <p:nvPr/>
        </p:nvSpPr>
        <p:spPr bwMode="auto">
          <a:xfrm>
            <a:off x="0" y="-304800"/>
            <a:ext cx="9022080" cy="1143000"/>
          </a:xfrm>
          <a:prstGeom prst="rect">
            <a:avLst/>
          </a:prstGeom>
          <a:noFill/>
          <a:ln w="9525">
            <a:noFill/>
            <a:miter lim="800000"/>
            <a:headEnd/>
            <a:tailEnd/>
          </a:ln>
        </p:spPr>
        <p:txBody>
          <a:bodyPr anchor="ctr"/>
          <a:lstStyle/>
          <a:p>
            <a:pPr algn="ctr">
              <a:defRPr/>
            </a:pPr>
            <a:r>
              <a:rPr lang="en-US" sz="2400" b="1" dirty="0" smtClean="0">
                <a:solidFill>
                  <a:srgbClr val="C20A17"/>
                </a:solidFill>
                <a:effectLst>
                  <a:outerShdw blurRad="38100" dist="38100" dir="2700000" algn="tl">
                    <a:srgbClr val="000000"/>
                  </a:outerShdw>
                </a:effectLst>
                <a:latin typeface="Calibri" pitchFamily="34" charset="0"/>
              </a:rPr>
              <a:t>Borehole Televiewer Log: Newberry Well 55-29</a:t>
            </a:r>
            <a:endParaRPr lang="en-US" sz="2400" b="1" dirty="0">
              <a:solidFill>
                <a:srgbClr val="C20A17"/>
              </a:solidFill>
              <a:effectLst>
                <a:outerShdw blurRad="38100" dist="38100" dir="2700000" algn="tl">
                  <a:srgbClr val="000000"/>
                </a:outerShdw>
              </a:effectLst>
              <a:latin typeface="Calibri" pitchFamily="34" charset="0"/>
            </a:endParaRPr>
          </a:p>
        </p:txBody>
      </p:sp>
      <p:sp>
        <p:nvSpPr>
          <p:cNvPr id="24585" name="TextBox 21"/>
          <p:cNvSpPr txBox="1">
            <a:spLocks noChangeArrowheads="1"/>
          </p:cNvSpPr>
          <p:nvPr/>
        </p:nvSpPr>
        <p:spPr bwMode="auto">
          <a:xfrm rot="16200000">
            <a:off x="-819164" y="3257334"/>
            <a:ext cx="2210862" cy="369332"/>
          </a:xfrm>
          <a:prstGeom prst="rect">
            <a:avLst/>
          </a:prstGeom>
          <a:noFill/>
          <a:ln w="9525">
            <a:noFill/>
            <a:miter lim="800000"/>
            <a:headEnd/>
            <a:tailEnd/>
          </a:ln>
        </p:spPr>
        <p:txBody>
          <a:bodyPr wrap="none">
            <a:spAutoFit/>
          </a:bodyPr>
          <a:lstStyle/>
          <a:p>
            <a:r>
              <a:rPr lang="en-US" dirty="0"/>
              <a:t>Measured Depth, </a:t>
            </a:r>
            <a:r>
              <a:rPr lang="en-US" dirty="0" err="1" smtClean="0"/>
              <a:t>ft</a:t>
            </a:r>
            <a:endParaRPr lang="en-US" dirty="0"/>
          </a:p>
        </p:txBody>
      </p:sp>
      <p:cxnSp>
        <p:nvCxnSpPr>
          <p:cNvPr id="37" name="Straight Arrow Connector 36"/>
          <p:cNvCxnSpPr/>
          <p:nvPr/>
        </p:nvCxnSpPr>
        <p:spPr bwMode="auto">
          <a:xfrm rot="5400000">
            <a:off x="8134348" y="1222377"/>
            <a:ext cx="581025" cy="2095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984" t="4611" r="949" b="-1461"/>
          <a:stretch/>
        </p:blipFill>
        <p:spPr>
          <a:xfrm>
            <a:off x="594360" y="924325"/>
            <a:ext cx="3794760" cy="533931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359" t="4481" r="-598" b="-742"/>
          <a:stretch/>
        </p:blipFill>
        <p:spPr>
          <a:xfrm>
            <a:off x="4800600" y="924325"/>
            <a:ext cx="3794760" cy="5293595"/>
          </a:xfrm>
          <a:prstGeom prst="rect">
            <a:avLst/>
          </a:prstGeom>
        </p:spPr>
      </p:pic>
      <p:grpSp>
        <p:nvGrpSpPr>
          <p:cNvPr id="2" name="Group 10"/>
          <p:cNvGrpSpPr/>
          <p:nvPr/>
        </p:nvGrpSpPr>
        <p:grpSpPr>
          <a:xfrm>
            <a:off x="1025686" y="401105"/>
            <a:ext cx="3626506" cy="523220"/>
            <a:chOff x="1025686" y="401105"/>
            <a:chExt cx="3626506" cy="523220"/>
          </a:xfrm>
        </p:grpSpPr>
        <p:sp>
          <p:nvSpPr>
            <p:cNvPr id="24581" name="TextBox 14"/>
            <p:cNvSpPr txBox="1">
              <a:spLocks noChangeArrowheads="1"/>
            </p:cNvSpPr>
            <p:nvPr/>
          </p:nvSpPr>
          <p:spPr bwMode="auto">
            <a:xfrm>
              <a:off x="1025686" y="401105"/>
              <a:ext cx="3626506" cy="523220"/>
            </a:xfrm>
            <a:prstGeom prst="rect">
              <a:avLst/>
            </a:prstGeom>
            <a:noFill/>
            <a:ln w="9525">
              <a:noFill/>
              <a:miter lim="800000"/>
              <a:headEnd/>
              <a:tailEnd/>
            </a:ln>
          </p:spPr>
          <p:txBody>
            <a:bodyPr wrap="none">
              <a:spAutoFit/>
            </a:bodyPr>
            <a:lstStyle/>
            <a:p>
              <a:r>
                <a:rPr lang="en-US" sz="1400" b="1" dirty="0" smtClean="0"/>
                <a:t>2-Way </a:t>
              </a:r>
              <a:r>
                <a:rPr lang="en-US" sz="1400" b="1" dirty="0"/>
                <a:t>Travel Time </a:t>
              </a:r>
              <a:r>
                <a:rPr lang="en-US" sz="1400" b="1" dirty="0" smtClean="0"/>
                <a:t>                 Amplitude</a:t>
              </a:r>
            </a:p>
            <a:p>
              <a:r>
                <a:rPr lang="en-US" sz="1400" i="1" dirty="0" smtClean="0"/>
                <a:t>Fast                      Slow      Low                       High </a:t>
              </a:r>
              <a:endParaRPr lang="en-US" sz="1400" i="1"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6753" y="739459"/>
              <a:ext cx="661797" cy="109728"/>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9353" y="739459"/>
              <a:ext cx="661797" cy="109728"/>
            </a:xfrm>
            <a:prstGeom prst="rect">
              <a:avLst/>
            </a:prstGeom>
          </p:spPr>
        </p:pic>
      </p:grpSp>
      <p:grpSp>
        <p:nvGrpSpPr>
          <p:cNvPr id="6" name="Group 9"/>
          <p:cNvGrpSpPr/>
          <p:nvPr/>
        </p:nvGrpSpPr>
        <p:grpSpPr>
          <a:xfrm>
            <a:off x="945829" y="6140128"/>
            <a:ext cx="1858549" cy="400110"/>
            <a:chOff x="945829" y="6140128"/>
            <a:chExt cx="1858549" cy="400110"/>
          </a:xfrm>
        </p:grpSpPr>
        <p:sp>
          <p:nvSpPr>
            <p:cNvPr id="25" name="TextBox 24"/>
            <p:cNvSpPr txBox="1"/>
            <p:nvPr/>
          </p:nvSpPr>
          <p:spPr bwMode="auto">
            <a:xfrm>
              <a:off x="945829" y="6140128"/>
              <a:ext cx="1858549" cy="400110"/>
            </a:xfrm>
            <a:prstGeom prst="rect">
              <a:avLst/>
            </a:prstGeom>
            <a:noFill/>
          </p:spPr>
          <p:txBody>
            <a:bodyPr wrap="square">
              <a:spAutoFit/>
            </a:bodyPr>
            <a:lstStyle/>
            <a:p>
              <a:pPr>
                <a:defRPr/>
              </a:pPr>
              <a:r>
                <a:rPr lang="en-US" sz="1600" dirty="0"/>
                <a:t>N</a:t>
              </a:r>
              <a:r>
                <a:rPr lang="en-US" sz="1400" dirty="0"/>
                <a:t>  </a:t>
              </a:r>
              <a:r>
                <a:rPr lang="en-US" sz="1600" dirty="0" smtClean="0"/>
                <a:t>  </a:t>
              </a:r>
              <a:r>
                <a:rPr lang="en-US" sz="1600" dirty="0"/>
                <a:t>E </a:t>
              </a:r>
              <a:r>
                <a:rPr lang="en-US" sz="1600" dirty="0" smtClean="0"/>
                <a:t>   S </a:t>
              </a:r>
              <a:r>
                <a:rPr lang="en-US" dirty="0" smtClean="0"/>
                <a:t> </a:t>
              </a:r>
              <a:r>
                <a:rPr lang="en-US" sz="2000" dirty="0" smtClean="0"/>
                <a:t> </a:t>
              </a:r>
              <a:r>
                <a:rPr lang="en-US" sz="1600" dirty="0"/>
                <a:t>W   </a:t>
              </a:r>
              <a:r>
                <a:rPr lang="en-US" sz="1050" dirty="0"/>
                <a:t> </a:t>
              </a:r>
              <a:r>
                <a:rPr lang="en-US" sz="1600" dirty="0"/>
                <a:t>N</a:t>
              </a:r>
            </a:p>
          </p:txBody>
        </p:sp>
        <p:cxnSp>
          <p:nvCxnSpPr>
            <p:cNvPr id="7" name="Straight Connector 6"/>
            <p:cNvCxnSpPr/>
            <p:nvPr/>
          </p:nvCxnSpPr>
          <p:spPr>
            <a:xfrm>
              <a:off x="1095375" y="6182995"/>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457347" y="6178216"/>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824082" y="6178200"/>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190817" y="6178184"/>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557552" y="6178168"/>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43"/>
          <p:cNvGrpSpPr/>
          <p:nvPr/>
        </p:nvGrpSpPr>
        <p:grpSpPr>
          <a:xfrm>
            <a:off x="2717649" y="6140112"/>
            <a:ext cx="1858549" cy="400110"/>
            <a:chOff x="945829" y="6140128"/>
            <a:chExt cx="1858549" cy="400110"/>
          </a:xfrm>
        </p:grpSpPr>
        <p:sp>
          <p:nvSpPr>
            <p:cNvPr id="45" name="TextBox 44"/>
            <p:cNvSpPr txBox="1"/>
            <p:nvPr/>
          </p:nvSpPr>
          <p:spPr bwMode="auto">
            <a:xfrm>
              <a:off x="945829" y="6140128"/>
              <a:ext cx="1858549" cy="400110"/>
            </a:xfrm>
            <a:prstGeom prst="rect">
              <a:avLst/>
            </a:prstGeom>
            <a:noFill/>
          </p:spPr>
          <p:txBody>
            <a:bodyPr wrap="square">
              <a:spAutoFit/>
            </a:bodyPr>
            <a:lstStyle/>
            <a:p>
              <a:pPr>
                <a:defRPr/>
              </a:pPr>
              <a:r>
                <a:rPr lang="en-US" sz="1600" dirty="0"/>
                <a:t>N</a:t>
              </a:r>
              <a:r>
                <a:rPr lang="en-US" sz="1400" dirty="0"/>
                <a:t>  </a:t>
              </a:r>
              <a:r>
                <a:rPr lang="en-US" sz="1600" dirty="0" smtClean="0"/>
                <a:t>  </a:t>
              </a:r>
              <a:r>
                <a:rPr lang="en-US" sz="1600" dirty="0"/>
                <a:t>E </a:t>
              </a:r>
              <a:r>
                <a:rPr lang="en-US" sz="1600" dirty="0" smtClean="0"/>
                <a:t>   S </a:t>
              </a:r>
              <a:r>
                <a:rPr lang="en-US" dirty="0" smtClean="0"/>
                <a:t> </a:t>
              </a:r>
              <a:r>
                <a:rPr lang="en-US" sz="2000" dirty="0" smtClean="0"/>
                <a:t> </a:t>
              </a:r>
              <a:r>
                <a:rPr lang="en-US" sz="1600" dirty="0"/>
                <a:t>W   </a:t>
              </a:r>
              <a:r>
                <a:rPr lang="en-US" sz="1050" dirty="0"/>
                <a:t> </a:t>
              </a:r>
              <a:r>
                <a:rPr lang="en-US" sz="1600" dirty="0"/>
                <a:t>N</a:t>
              </a:r>
            </a:p>
          </p:txBody>
        </p:sp>
        <p:cxnSp>
          <p:nvCxnSpPr>
            <p:cNvPr id="46" name="Straight Connector 45"/>
            <p:cNvCxnSpPr/>
            <p:nvPr/>
          </p:nvCxnSpPr>
          <p:spPr>
            <a:xfrm>
              <a:off x="1095375" y="6182995"/>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457347" y="6178216"/>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824082" y="6178200"/>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190817" y="6178184"/>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557552" y="6178168"/>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50"/>
          <p:cNvGrpSpPr/>
          <p:nvPr/>
        </p:nvGrpSpPr>
        <p:grpSpPr>
          <a:xfrm>
            <a:off x="5122948" y="6140096"/>
            <a:ext cx="1858549" cy="400110"/>
            <a:chOff x="945829" y="6140128"/>
            <a:chExt cx="1858549" cy="400110"/>
          </a:xfrm>
        </p:grpSpPr>
        <p:sp>
          <p:nvSpPr>
            <p:cNvPr id="52" name="TextBox 51"/>
            <p:cNvSpPr txBox="1"/>
            <p:nvPr/>
          </p:nvSpPr>
          <p:spPr bwMode="auto">
            <a:xfrm>
              <a:off x="945829" y="6140128"/>
              <a:ext cx="1858549" cy="400110"/>
            </a:xfrm>
            <a:prstGeom prst="rect">
              <a:avLst/>
            </a:prstGeom>
            <a:noFill/>
          </p:spPr>
          <p:txBody>
            <a:bodyPr wrap="square">
              <a:spAutoFit/>
            </a:bodyPr>
            <a:lstStyle/>
            <a:p>
              <a:pPr>
                <a:defRPr/>
              </a:pPr>
              <a:r>
                <a:rPr lang="en-US" sz="1600" dirty="0"/>
                <a:t>N</a:t>
              </a:r>
              <a:r>
                <a:rPr lang="en-US" sz="1400" dirty="0"/>
                <a:t>  </a:t>
              </a:r>
              <a:r>
                <a:rPr lang="en-US" sz="1600" dirty="0" smtClean="0"/>
                <a:t>  </a:t>
              </a:r>
              <a:r>
                <a:rPr lang="en-US" sz="1600" dirty="0"/>
                <a:t>E </a:t>
              </a:r>
              <a:r>
                <a:rPr lang="en-US" sz="1600" dirty="0" smtClean="0"/>
                <a:t>   S </a:t>
              </a:r>
              <a:r>
                <a:rPr lang="en-US" dirty="0" smtClean="0"/>
                <a:t> </a:t>
              </a:r>
              <a:r>
                <a:rPr lang="en-US" sz="2000" dirty="0" smtClean="0"/>
                <a:t> </a:t>
              </a:r>
              <a:r>
                <a:rPr lang="en-US" sz="1600" dirty="0"/>
                <a:t>W   </a:t>
              </a:r>
              <a:r>
                <a:rPr lang="en-US" sz="1050" dirty="0"/>
                <a:t> </a:t>
              </a:r>
              <a:r>
                <a:rPr lang="en-US" sz="1600" dirty="0"/>
                <a:t>N</a:t>
              </a:r>
            </a:p>
          </p:txBody>
        </p:sp>
        <p:cxnSp>
          <p:nvCxnSpPr>
            <p:cNvPr id="53" name="Straight Connector 52"/>
            <p:cNvCxnSpPr/>
            <p:nvPr/>
          </p:nvCxnSpPr>
          <p:spPr>
            <a:xfrm>
              <a:off x="1095375" y="6182995"/>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457347" y="6178216"/>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824082" y="6178200"/>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190817" y="6178184"/>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557552" y="6178168"/>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57"/>
          <p:cNvGrpSpPr/>
          <p:nvPr/>
        </p:nvGrpSpPr>
        <p:grpSpPr>
          <a:xfrm>
            <a:off x="6899531" y="6140080"/>
            <a:ext cx="1858549" cy="400110"/>
            <a:chOff x="945829" y="6140128"/>
            <a:chExt cx="1858549" cy="400110"/>
          </a:xfrm>
        </p:grpSpPr>
        <p:sp>
          <p:nvSpPr>
            <p:cNvPr id="59" name="TextBox 58"/>
            <p:cNvSpPr txBox="1"/>
            <p:nvPr/>
          </p:nvSpPr>
          <p:spPr bwMode="auto">
            <a:xfrm>
              <a:off x="945829" y="6140128"/>
              <a:ext cx="1858549" cy="400110"/>
            </a:xfrm>
            <a:prstGeom prst="rect">
              <a:avLst/>
            </a:prstGeom>
            <a:noFill/>
          </p:spPr>
          <p:txBody>
            <a:bodyPr wrap="square">
              <a:spAutoFit/>
            </a:bodyPr>
            <a:lstStyle/>
            <a:p>
              <a:pPr>
                <a:defRPr/>
              </a:pPr>
              <a:r>
                <a:rPr lang="en-US" sz="1600" dirty="0"/>
                <a:t>N</a:t>
              </a:r>
              <a:r>
                <a:rPr lang="en-US" sz="1400" dirty="0"/>
                <a:t>  </a:t>
              </a:r>
              <a:r>
                <a:rPr lang="en-US" sz="1600" dirty="0" smtClean="0"/>
                <a:t>  </a:t>
              </a:r>
              <a:r>
                <a:rPr lang="en-US" sz="1600" dirty="0"/>
                <a:t>E </a:t>
              </a:r>
              <a:r>
                <a:rPr lang="en-US" sz="1600" dirty="0" smtClean="0"/>
                <a:t>   S </a:t>
              </a:r>
              <a:r>
                <a:rPr lang="en-US" dirty="0" smtClean="0"/>
                <a:t> </a:t>
              </a:r>
              <a:r>
                <a:rPr lang="en-US" sz="2000" dirty="0" smtClean="0"/>
                <a:t> </a:t>
              </a:r>
              <a:r>
                <a:rPr lang="en-US" sz="1600" dirty="0"/>
                <a:t>W   </a:t>
              </a:r>
              <a:r>
                <a:rPr lang="en-US" sz="1050" dirty="0"/>
                <a:t> </a:t>
              </a:r>
              <a:r>
                <a:rPr lang="en-US" sz="1600" dirty="0"/>
                <a:t>N</a:t>
              </a:r>
            </a:p>
          </p:txBody>
        </p:sp>
        <p:cxnSp>
          <p:nvCxnSpPr>
            <p:cNvPr id="60" name="Straight Connector 59"/>
            <p:cNvCxnSpPr/>
            <p:nvPr/>
          </p:nvCxnSpPr>
          <p:spPr>
            <a:xfrm>
              <a:off x="1095375" y="6182995"/>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457347" y="6178216"/>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824082" y="6178200"/>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190817" y="6178184"/>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557552" y="6178168"/>
              <a:ext cx="0" cy="7588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2" name="Group 65"/>
          <p:cNvGrpSpPr/>
          <p:nvPr/>
        </p:nvGrpSpPr>
        <p:grpSpPr>
          <a:xfrm>
            <a:off x="5149109" y="401099"/>
            <a:ext cx="3546355" cy="523220"/>
            <a:chOff x="1025686" y="401105"/>
            <a:chExt cx="3546355" cy="523220"/>
          </a:xfrm>
        </p:grpSpPr>
        <p:sp>
          <p:nvSpPr>
            <p:cNvPr id="67" name="TextBox 14"/>
            <p:cNvSpPr txBox="1">
              <a:spLocks noChangeArrowheads="1"/>
            </p:cNvSpPr>
            <p:nvPr/>
          </p:nvSpPr>
          <p:spPr bwMode="auto">
            <a:xfrm>
              <a:off x="1025686" y="401105"/>
              <a:ext cx="3546355" cy="523220"/>
            </a:xfrm>
            <a:prstGeom prst="rect">
              <a:avLst/>
            </a:prstGeom>
            <a:noFill/>
            <a:ln w="9525">
              <a:noFill/>
              <a:miter lim="800000"/>
              <a:headEnd/>
              <a:tailEnd/>
            </a:ln>
          </p:spPr>
          <p:txBody>
            <a:bodyPr wrap="none">
              <a:spAutoFit/>
            </a:bodyPr>
            <a:lstStyle/>
            <a:p>
              <a:r>
                <a:rPr lang="en-US" sz="1400" b="1" dirty="0" smtClean="0"/>
                <a:t>2-Way </a:t>
              </a:r>
              <a:r>
                <a:rPr lang="en-US" sz="1400" b="1" dirty="0"/>
                <a:t>Travel Time </a:t>
              </a:r>
              <a:r>
                <a:rPr lang="en-US" sz="1400" b="1" dirty="0" smtClean="0"/>
                <a:t>                   Amplitude</a:t>
              </a:r>
            </a:p>
            <a:p>
              <a:r>
                <a:rPr lang="en-US" sz="1400" i="1" dirty="0" smtClean="0"/>
                <a:t>Fast                       Slow     Low                       High </a:t>
              </a:r>
              <a:endParaRPr lang="en-US" sz="1400" i="1" dirty="0"/>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6753" y="739459"/>
              <a:ext cx="661797" cy="109728"/>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9353" y="739459"/>
              <a:ext cx="661797" cy="109728"/>
            </a:xfrm>
            <a:prstGeom prst="rect">
              <a:avLst/>
            </a:prstGeom>
          </p:spPr>
        </p:pic>
      </p:grpSp>
      <p:sp>
        <p:nvSpPr>
          <p:cNvPr id="70" name="TextBox 69"/>
          <p:cNvSpPr txBox="1"/>
          <p:nvPr/>
        </p:nvSpPr>
        <p:spPr>
          <a:xfrm>
            <a:off x="2592187" y="1596883"/>
            <a:ext cx="233397" cy="276999"/>
          </a:xfrm>
          <a:prstGeom prst="rect">
            <a:avLst/>
          </a:prstGeom>
          <a:solidFill>
            <a:schemeClr val="bg1"/>
          </a:solidFill>
        </p:spPr>
        <p:txBody>
          <a:bodyPr wrap="none" lIns="45720" tIns="0" rIns="45720" bIns="0" rtlCol="0">
            <a:spAutoFit/>
          </a:bodyPr>
          <a:lstStyle/>
          <a:p>
            <a:r>
              <a:rPr lang="en-US" b="1" dirty="0" smtClean="0">
                <a:solidFill>
                  <a:srgbClr val="FF0000"/>
                </a:solidFill>
              </a:rPr>
              <a:t>L</a:t>
            </a:r>
          </a:p>
        </p:txBody>
      </p:sp>
      <p:sp>
        <p:nvSpPr>
          <p:cNvPr id="72" name="TextBox 71"/>
          <p:cNvSpPr txBox="1"/>
          <p:nvPr/>
        </p:nvSpPr>
        <p:spPr>
          <a:xfrm>
            <a:off x="2607557" y="3772005"/>
            <a:ext cx="233397" cy="276999"/>
          </a:xfrm>
          <a:prstGeom prst="rect">
            <a:avLst/>
          </a:prstGeom>
          <a:solidFill>
            <a:schemeClr val="bg1"/>
          </a:solidFill>
        </p:spPr>
        <p:txBody>
          <a:bodyPr wrap="none" lIns="45720" tIns="0" rIns="45720" bIns="0" rtlCol="0">
            <a:spAutoFit/>
          </a:bodyPr>
          <a:lstStyle/>
          <a:p>
            <a:r>
              <a:rPr lang="en-US" b="1" dirty="0" smtClean="0">
                <a:solidFill>
                  <a:srgbClr val="FF0000"/>
                </a:solidFill>
              </a:rPr>
              <a:t>F</a:t>
            </a:r>
          </a:p>
        </p:txBody>
      </p:sp>
      <p:sp>
        <p:nvSpPr>
          <p:cNvPr id="73" name="TextBox 72"/>
          <p:cNvSpPr txBox="1"/>
          <p:nvPr/>
        </p:nvSpPr>
        <p:spPr>
          <a:xfrm>
            <a:off x="2588126" y="2843746"/>
            <a:ext cx="259045" cy="276999"/>
          </a:xfrm>
          <a:prstGeom prst="rect">
            <a:avLst/>
          </a:prstGeom>
          <a:solidFill>
            <a:schemeClr val="bg1"/>
          </a:solidFill>
        </p:spPr>
        <p:txBody>
          <a:bodyPr wrap="none" lIns="45720" tIns="0" rIns="45720" bIns="0" rtlCol="0">
            <a:spAutoFit/>
          </a:bodyPr>
          <a:lstStyle/>
          <a:p>
            <a:r>
              <a:rPr lang="en-US" b="1" dirty="0" smtClean="0">
                <a:solidFill>
                  <a:srgbClr val="FF0000"/>
                </a:solidFill>
              </a:rPr>
              <a:t>B</a:t>
            </a:r>
          </a:p>
        </p:txBody>
      </p:sp>
      <p:sp>
        <p:nvSpPr>
          <p:cNvPr id="74" name="TextBox 73"/>
          <p:cNvSpPr txBox="1"/>
          <p:nvPr/>
        </p:nvSpPr>
        <p:spPr>
          <a:xfrm>
            <a:off x="6755452" y="2087278"/>
            <a:ext cx="259045" cy="276999"/>
          </a:xfrm>
          <a:prstGeom prst="rect">
            <a:avLst/>
          </a:prstGeom>
          <a:solidFill>
            <a:schemeClr val="bg1"/>
          </a:solidFill>
        </p:spPr>
        <p:txBody>
          <a:bodyPr wrap="none" lIns="45720" tIns="0" rIns="45720" bIns="0" rtlCol="0">
            <a:spAutoFit/>
          </a:bodyPr>
          <a:lstStyle/>
          <a:p>
            <a:r>
              <a:rPr lang="en-US" b="1" dirty="0" smtClean="0">
                <a:solidFill>
                  <a:srgbClr val="FF0000"/>
                </a:solidFill>
              </a:rPr>
              <a:t>B</a:t>
            </a:r>
          </a:p>
        </p:txBody>
      </p:sp>
      <p:sp>
        <p:nvSpPr>
          <p:cNvPr id="75" name="TextBox 74"/>
          <p:cNvSpPr txBox="1"/>
          <p:nvPr/>
        </p:nvSpPr>
        <p:spPr>
          <a:xfrm>
            <a:off x="2592993" y="960061"/>
            <a:ext cx="233397" cy="276999"/>
          </a:xfrm>
          <a:prstGeom prst="rect">
            <a:avLst/>
          </a:prstGeom>
          <a:solidFill>
            <a:schemeClr val="bg1"/>
          </a:solidFill>
        </p:spPr>
        <p:txBody>
          <a:bodyPr wrap="none" lIns="45720" tIns="0" rIns="45720" bIns="0" rtlCol="0">
            <a:spAutoFit/>
          </a:bodyPr>
          <a:lstStyle/>
          <a:p>
            <a:r>
              <a:rPr lang="en-US" b="1" dirty="0" smtClean="0">
                <a:solidFill>
                  <a:srgbClr val="FF0000"/>
                </a:solidFill>
              </a:rPr>
              <a:t>F</a:t>
            </a:r>
          </a:p>
        </p:txBody>
      </p:sp>
      <p:cxnSp>
        <p:nvCxnSpPr>
          <p:cNvPr id="14" name="Straight Arrow Connector 13"/>
          <p:cNvCxnSpPr>
            <a:stCxn id="75" idx="3"/>
          </p:cNvCxnSpPr>
          <p:nvPr/>
        </p:nvCxnSpPr>
        <p:spPr>
          <a:xfrm>
            <a:off x="2826390" y="1098561"/>
            <a:ext cx="762585" cy="173134"/>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a:off x="2798682" y="2982245"/>
            <a:ext cx="341963" cy="238937"/>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V="1">
            <a:off x="2798682" y="3680937"/>
            <a:ext cx="665344" cy="226046"/>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6974570" y="2237881"/>
            <a:ext cx="341963" cy="297501"/>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2818236" y="2976459"/>
            <a:ext cx="1045378" cy="362838"/>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6973988" y="2209739"/>
            <a:ext cx="1035694" cy="423502"/>
          </a:xfrm>
          <a:prstGeom prst="straightConnector1">
            <a:avLst/>
          </a:prstGeom>
          <a:ln w="1905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89432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ocuments:Publications:GRC 2011 Davatzes and Hickman:FIRST draft:wBO Analysis.jpg"/>
          <p:cNvPicPr/>
          <p:nvPr/>
        </p:nvPicPr>
        <p:blipFill>
          <a:blip r:embed="rId2" cstate="print"/>
          <a:srcRect l="55591"/>
          <a:stretch>
            <a:fillRect/>
          </a:stretch>
        </p:blipFill>
        <p:spPr bwMode="auto">
          <a:xfrm>
            <a:off x="1143000" y="685800"/>
            <a:ext cx="3317293" cy="5257800"/>
          </a:xfrm>
          <a:prstGeom prst="rect">
            <a:avLst/>
          </a:prstGeom>
          <a:noFill/>
          <a:ln w="9525">
            <a:noFill/>
            <a:miter lim="800000"/>
            <a:headEnd/>
            <a:tailEnd/>
          </a:ln>
        </p:spPr>
      </p:pic>
      <p:sp>
        <p:nvSpPr>
          <p:cNvPr id="3" name="Title 2"/>
          <p:cNvSpPr>
            <a:spLocks noGrp="1"/>
          </p:cNvSpPr>
          <p:nvPr>
            <p:ph type="title"/>
          </p:nvPr>
        </p:nvSpPr>
        <p:spPr>
          <a:xfrm>
            <a:off x="381000" y="228600"/>
            <a:ext cx="4953000" cy="487362"/>
          </a:xfrm>
        </p:spPr>
        <p:txBody>
          <a:bodyPr>
            <a:noAutofit/>
          </a:bodyPr>
          <a:lstStyle/>
          <a:p>
            <a:r>
              <a:rPr lang="en-US" sz="3600" dirty="0" smtClean="0"/>
              <a:t>Stress Model</a:t>
            </a:r>
            <a:endParaRPr lang="en-US" sz="3600" dirty="0"/>
          </a:p>
        </p:txBody>
      </p:sp>
      <p:pic>
        <p:nvPicPr>
          <p:cNvPr id="5" name="Picture 4" descr="sect5.jpg"/>
          <p:cNvPicPr/>
          <p:nvPr/>
        </p:nvPicPr>
        <p:blipFill>
          <a:blip r:embed="rId3" cstate="print"/>
          <a:srcRect l="75014" t="8173" b="17468"/>
          <a:stretch>
            <a:fillRect/>
          </a:stretch>
        </p:blipFill>
        <p:spPr>
          <a:xfrm>
            <a:off x="5486400" y="152400"/>
            <a:ext cx="2743200" cy="6126320"/>
          </a:xfrm>
          <a:prstGeom prst="rect">
            <a:avLst/>
          </a:prstGeom>
        </p:spPr>
      </p:pic>
      <p:sp>
        <p:nvSpPr>
          <p:cNvPr id="6" name="Rectangle 5"/>
          <p:cNvSpPr/>
          <p:nvPr/>
        </p:nvSpPr>
        <p:spPr>
          <a:xfrm rot="16200000">
            <a:off x="2930562" y="3165438"/>
            <a:ext cx="4415696" cy="523220"/>
          </a:xfrm>
          <a:prstGeom prst="rect">
            <a:avLst/>
          </a:prstGeom>
        </p:spPr>
        <p:txBody>
          <a:bodyPr wrap="none">
            <a:spAutoFit/>
          </a:bodyPr>
          <a:lstStyle/>
          <a:p>
            <a:r>
              <a:rPr lang="en-US" sz="2800" dirty="0" smtClean="0"/>
              <a:t>Profiles of Stress Magnitudes</a:t>
            </a:r>
            <a:endParaRPr lang="en-US" sz="2800" dirty="0"/>
          </a:p>
        </p:txBody>
      </p:sp>
      <p:sp>
        <p:nvSpPr>
          <p:cNvPr id="7" name="Rectangle 6"/>
          <p:cNvSpPr/>
          <p:nvPr/>
        </p:nvSpPr>
        <p:spPr>
          <a:xfrm rot="16200000">
            <a:off x="-1586917" y="3187118"/>
            <a:ext cx="4611455" cy="523220"/>
          </a:xfrm>
          <a:prstGeom prst="rect">
            <a:avLst/>
          </a:prstGeom>
        </p:spPr>
        <p:txBody>
          <a:bodyPr wrap="none">
            <a:spAutoFit/>
          </a:bodyPr>
          <a:lstStyle/>
          <a:p>
            <a:r>
              <a:rPr lang="en-US" sz="2800" dirty="0" smtClean="0"/>
              <a:t>Stress Orientations from BHTV</a:t>
            </a:r>
            <a:endParaRPr lang="en-US" sz="2800" dirty="0"/>
          </a:p>
        </p:txBody>
      </p:sp>
      <p:sp>
        <p:nvSpPr>
          <p:cNvPr id="8" name="Rectangle 7"/>
          <p:cNvSpPr/>
          <p:nvPr/>
        </p:nvSpPr>
        <p:spPr>
          <a:xfrm>
            <a:off x="6858000" y="2133600"/>
            <a:ext cx="1295400" cy="954107"/>
          </a:xfrm>
          <a:prstGeom prst="rect">
            <a:avLst/>
          </a:prstGeom>
          <a:ln w="9525">
            <a:solidFill>
              <a:schemeClr val="tx1"/>
            </a:solidFill>
          </a:ln>
        </p:spPr>
        <p:txBody>
          <a:bodyPr wrap="square">
            <a:spAutoFit/>
          </a:bodyPr>
          <a:lstStyle/>
          <a:p>
            <a:pPr>
              <a:buFont typeface="Arial" pitchFamily="34" charset="0"/>
              <a:buChar char="•"/>
            </a:pPr>
            <a:r>
              <a:rPr lang="en-US" sz="1400" b="1" dirty="0" smtClean="0"/>
              <a:t>density logs</a:t>
            </a:r>
          </a:p>
          <a:p>
            <a:pPr>
              <a:buFont typeface="Arial" pitchFamily="34" charset="0"/>
              <a:buChar char="•"/>
            </a:pPr>
            <a:r>
              <a:rPr lang="en-US" sz="1400" b="1" dirty="0" smtClean="0"/>
              <a:t>injection test </a:t>
            </a:r>
          </a:p>
          <a:p>
            <a:pPr>
              <a:buFont typeface="Arial" pitchFamily="34" charset="0"/>
              <a:buChar char="•"/>
            </a:pPr>
            <a:r>
              <a:rPr lang="en-US" sz="1400" b="1" dirty="0" smtClean="0"/>
              <a:t>BH breakouts </a:t>
            </a:r>
          </a:p>
          <a:p>
            <a:pPr>
              <a:buFont typeface="Arial" pitchFamily="34" charset="0"/>
              <a:buChar char="•"/>
            </a:pPr>
            <a:r>
              <a:rPr lang="en-US" sz="1400" b="1" dirty="0" smtClean="0"/>
              <a:t>rock strength</a:t>
            </a:r>
            <a:endParaRPr lang="en-US" sz="1400" b="1" dirty="0"/>
          </a:p>
        </p:txBody>
      </p:sp>
    </p:spTree>
    <p:extLst>
      <p:ext uri="{BB962C8B-B14F-4D97-AF65-F5344CB8AC3E}">
        <p14:creationId xmlns:p14="http://schemas.microsoft.com/office/powerpoint/2010/main" val="2106242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381000" y="152400"/>
            <a:ext cx="8229600" cy="868362"/>
          </a:xfrm>
        </p:spPr>
        <p:txBody>
          <a:bodyPr>
            <a:normAutofit/>
          </a:bodyPr>
          <a:lstStyle/>
          <a:p>
            <a:r>
              <a:rPr lang="en-US" sz="2800" dirty="0" smtClean="0"/>
              <a:t>Innovation: Centrifugal Stimulation pumps</a:t>
            </a:r>
          </a:p>
        </p:txBody>
      </p:sp>
      <p:sp>
        <p:nvSpPr>
          <p:cNvPr id="6147" name="Content Placeholder 2"/>
          <p:cNvSpPr>
            <a:spLocks noGrp="1"/>
          </p:cNvSpPr>
          <p:nvPr>
            <p:ph idx="1"/>
          </p:nvPr>
        </p:nvSpPr>
        <p:spPr>
          <a:xfrm>
            <a:off x="341194" y="984840"/>
            <a:ext cx="8407021" cy="4876800"/>
          </a:xfrm>
        </p:spPr>
        <p:txBody>
          <a:bodyPr/>
          <a:lstStyle/>
          <a:p>
            <a:pPr>
              <a:buNone/>
            </a:pPr>
            <a:r>
              <a:rPr lang="en-US" sz="2000" b="1" dirty="0" smtClean="0">
                <a:solidFill>
                  <a:srgbClr val="FF0000"/>
                </a:solidFill>
                <a:latin typeface="Calibri" pitchFamily="34" charset="0"/>
              </a:rPr>
              <a:t>Challenge: </a:t>
            </a:r>
            <a:r>
              <a:rPr lang="en-US" sz="2000" dirty="0" smtClean="0">
                <a:solidFill>
                  <a:srgbClr val="FF0000"/>
                </a:solidFill>
                <a:latin typeface="Calibri" pitchFamily="34" charset="0"/>
              </a:rPr>
              <a:t>Stimulation pump reliability, suitability, and high rental cost</a:t>
            </a:r>
          </a:p>
          <a:p>
            <a:pPr>
              <a:spcBef>
                <a:spcPts val="1200"/>
              </a:spcBef>
              <a:buNone/>
            </a:pPr>
            <a:r>
              <a:rPr lang="en-US" sz="2000" b="1" dirty="0" smtClean="0">
                <a:latin typeface="Calibri" pitchFamily="34" charset="0"/>
              </a:rPr>
              <a:t>Solution:  </a:t>
            </a:r>
            <a:r>
              <a:rPr lang="en-US" sz="2000" dirty="0" smtClean="0">
                <a:solidFill>
                  <a:schemeClr val="tx1">
                    <a:lumMod val="50000"/>
                  </a:schemeClr>
                </a:solidFill>
                <a:latin typeface="Calibri" pitchFamily="34" charset="0"/>
              </a:rPr>
              <a:t>Centrifugal</a:t>
            </a:r>
            <a:r>
              <a:rPr lang="en-US" sz="2000" dirty="0" smtClean="0">
                <a:latin typeface="Calibri" pitchFamily="34" charset="0"/>
              </a:rPr>
              <a:t>, </a:t>
            </a:r>
            <a:r>
              <a:rPr lang="en-US" sz="2000" dirty="0" smtClean="0">
                <a:solidFill>
                  <a:schemeClr val="tx1">
                    <a:lumMod val="50000"/>
                  </a:schemeClr>
                </a:solidFill>
                <a:latin typeface="Calibri" pitchFamily="34" charset="0"/>
              </a:rPr>
              <a:t>electric pumps </a:t>
            </a:r>
            <a:endParaRPr lang="en-US" sz="2000" dirty="0" smtClean="0">
              <a:latin typeface="Calibri" pitchFamily="34" charset="0"/>
            </a:endParaRPr>
          </a:p>
          <a:p>
            <a:r>
              <a:rPr lang="en-US" sz="2000" dirty="0" smtClean="0">
                <a:solidFill>
                  <a:schemeClr val="tx1">
                    <a:lumMod val="50000"/>
                  </a:schemeClr>
                </a:solidFill>
                <a:latin typeface="Calibri" pitchFamily="34" charset="0"/>
              </a:rPr>
              <a:t>Two 14 stage centrifugal pumps connected by 10 inch pipes &amp; four valves</a:t>
            </a:r>
          </a:p>
          <a:p>
            <a:r>
              <a:rPr lang="en-US" sz="2000" dirty="0" smtClean="0">
                <a:solidFill>
                  <a:schemeClr val="tx1">
                    <a:lumMod val="50000"/>
                  </a:schemeClr>
                </a:solidFill>
                <a:latin typeface="Calibri" pitchFamily="34" charset="0"/>
              </a:rPr>
              <a:t>HP (Newberry) Mode: in series with bypass line to allow sufficient flow to keep pumps cool when injecting to very low permeability wells</a:t>
            </a:r>
          </a:p>
          <a:p>
            <a:r>
              <a:rPr lang="en-US" sz="2000" dirty="0" smtClean="0">
                <a:solidFill>
                  <a:schemeClr val="tx1">
                    <a:lumMod val="50000"/>
                  </a:schemeClr>
                </a:solidFill>
                <a:latin typeface="Calibri" pitchFamily="34" charset="0"/>
              </a:rPr>
              <a:t>LP Mode: in parallel for 1450 psi (100 bar) and 1600 </a:t>
            </a:r>
            <a:r>
              <a:rPr lang="en-US" sz="2000" dirty="0" err="1" smtClean="0">
                <a:solidFill>
                  <a:schemeClr val="tx1">
                    <a:lumMod val="50000"/>
                  </a:schemeClr>
                </a:solidFill>
                <a:latin typeface="Calibri" pitchFamily="34" charset="0"/>
              </a:rPr>
              <a:t>gpm</a:t>
            </a:r>
            <a:r>
              <a:rPr lang="en-US" sz="2000" dirty="0" smtClean="0">
                <a:solidFill>
                  <a:schemeClr val="tx1">
                    <a:lumMod val="50000"/>
                  </a:schemeClr>
                </a:solidFill>
                <a:latin typeface="Calibri" pitchFamily="34" charset="0"/>
              </a:rPr>
              <a:t> (100 l/s)</a:t>
            </a:r>
          </a:p>
          <a:p>
            <a:pPr>
              <a:buNone/>
            </a:pPr>
            <a:endParaRPr lang="en-US" dirty="0" smtClean="0"/>
          </a:p>
        </p:txBody>
      </p:sp>
      <p:pic>
        <p:nvPicPr>
          <p:cNvPr id="3074" name="Picture 2" descr="C:\Users\tcladouhos\Dropbox\website_content\newberry\BEST_2012\DSC_0028.JPG"/>
          <p:cNvPicPr>
            <a:picLocks noChangeAspect="1" noChangeArrowheads="1"/>
          </p:cNvPicPr>
          <p:nvPr/>
        </p:nvPicPr>
        <p:blipFill>
          <a:blip r:embed="rId3" cstate="print"/>
          <a:srcRect b="17651"/>
          <a:stretch>
            <a:fillRect/>
          </a:stretch>
        </p:blipFill>
        <p:spPr bwMode="auto">
          <a:xfrm>
            <a:off x="0" y="3429000"/>
            <a:ext cx="4900186" cy="2680138"/>
          </a:xfrm>
          <a:prstGeom prst="rect">
            <a:avLst/>
          </a:prstGeom>
          <a:noFill/>
        </p:spPr>
      </p:pic>
      <p:pic>
        <p:nvPicPr>
          <p:cNvPr id="4098" name="Picture 2" descr="R:\Projects\Newberry\Reports\Phase II\s2-setup\Figures\Pumps\BH Pump Curve.JPG"/>
          <p:cNvPicPr>
            <a:picLocks noChangeAspect="1" noChangeArrowheads="1"/>
          </p:cNvPicPr>
          <p:nvPr/>
        </p:nvPicPr>
        <p:blipFill>
          <a:blip r:embed="rId4" cstate="print"/>
          <a:srcRect/>
          <a:stretch>
            <a:fillRect/>
          </a:stretch>
        </p:blipFill>
        <p:spPr bwMode="auto">
          <a:xfrm>
            <a:off x="4841535" y="3375204"/>
            <a:ext cx="4302465" cy="3265499"/>
          </a:xfrm>
          <a:prstGeom prst="rect">
            <a:avLst/>
          </a:prstGeom>
          <a:noFill/>
        </p:spPr>
      </p:pic>
      <p:cxnSp>
        <p:nvCxnSpPr>
          <p:cNvPr id="7" name="Straight Arrow Connector 6"/>
          <p:cNvCxnSpPr/>
          <p:nvPr/>
        </p:nvCxnSpPr>
        <p:spPr>
          <a:xfrm flipH="1">
            <a:off x="7162800" y="4192223"/>
            <a:ext cx="396547" cy="3859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559347" y="3806275"/>
            <a:ext cx="1223158" cy="771896"/>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b="1" i="0" u="none" strike="noStrike" kern="1200" cap="none" spc="0" normalizeH="0" baseline="0" noProof="0" dirty="0" smtClean="0">
                <a:ln>
                  <a:noFill/>
                </a:ln>
                <a:effectLst/>
                <a:uLnTx/>
                <a:uFillTx/>
                <a:latin typeface="Arial Narrow"/>
                <a:ea typeface="+mn-ea"/>
                <a:cs typeface="Arial Narrow"/>
              </a:rPr>
              <a:t>2850 psi – 195</a:t>
            </a:r>
            <a:r>
              <a:rPr kumimoji="0" lang="en-US" b="1" i="0" u="none" strike="noStrike" kern="1200" cap="none" spc="0" normalizeH="0" noProof="0" dirty="0" smtClean="0">
                <a:ln>
                  <a:noFill/>
                </a:ln>
                <a:effectLst/>
                <a:uLnTx/>
                <a:uFillTx/>
                <a:latin typeface="Arial Narrow"/>
                <a:ea typeface="+mn-ea"/>
                <a:cs typeface="Arial Narrow"/>
              </a:rPr>
              <a:t> bar</a:t>
            </a:r>
            <a:endParaRPr kumimoji="0" lang="en-US" b="1" i="0" u="none" strike="noStrike" kern="1200" cap="none" spc="0" normalizeH="0" baseline="0" noProof="0" dirty="0" smtClean="0">
              <a:ln>
                <a:noFill/>
              </a:ln>
              <a:effectLst/>
              <a:uLnTx/>
              <a:uFillTx/>
              <a:latin typeface="Arial Narrow"/>
              <a:ea typeface="+mn-ea"/>
              <a:cs typeface="Arial Narrow"/>
            </a:endParaRPr>
          </a:p>
          <a:p>
            <a:pPr marL="0" marR="0" indent="0" algn="l" defTabSz="457200" rtl="0" eaLnBrk="1" fontAlgn="auto" latinLnBrk="0" hangingPunct="1">
              <a:lnSpc>
                <a:spcPct val="100000"/>
              </a:lnSpc>
              <a:spcBef>
                <a:spcPct val="20000"/>
              </a:spcBef>
              <a:spcAft>
                <a:spcPts val="0"/>
              </a:spcAft>
              <a:buClrTx/>
              <a:buSzTx/>
              <a:buFont typeface="Arial"/>
              <a:buNone/>
              <a:tabLst/>
            </a:pPr>
            <a:r>
              <a:rPr lang="en-US" b="1" dirty="0" smtClean="0">
                <a:latin typeface="Arial Narrow"/>
                <a:ea typeface="+mn-ea"/>
                <a:cs typeface="Arial Narrow"/>
              </a:rPr>
              <a:t>800 </a:t>
            </a:r>
            <a:r>
              <a:rPr lang="en-US" b="1" dirty="0" err="1" smtClean="0">
                <a:latin typeface="Arial Narrow"/>
                <a:ea typeface="+mn-ea"/>
                <a:cs typeface="Arial Narrow"/>
              </a:rPr>
              <a:t>gpm</a:t>
            </a:r>
            <a:r>
              <a:rPr lang="en-US" b="1" dirty="0" smtClean="0">
                <a:latin typeface="Arial Narrow"/>
                <a:ea typeface="+mn-ea"/>
                <a:cs typeface="Arial Narrow"/>
              </a:rPr>
              <a:t> – 50 l/s</a:t>
            </a:r>
            <a:endParaRPr kumimoji="0" lang="en-US" b="1" i="0" u="none" strike="noStrike" kern="1200" cap="none" spc="0" normalizeH="0" baseline="0" noProof="0" dirty="0" smtClean="0">
              <a:ln>
                <a:noFill/>
              </a:ln>
              <a:effectLst/>
              <a:uLnTx/>
              <a:uFillTx/>
              <a:latin typeface="Arial Narrow"/>
              <a:ea typeface="+mn-ea"/>
              <a:cs typeface="Arial Narrow"/>
            </a:endParaRPr>
          </a:p>
        </p:txBody>
      </p:sp>
      <p:sp>
        <p:nvSpPr>
          <p:cNvPr id="8" name="TextBox 7"/>
          <p:cNvSpPr txBox="1"/>
          <p:nvPr/>
        </p:nvSpPr>
        <p:spPr>
          <a:xfrm>
            <a:off x="5156845" y="5959366"/>
            <a:ext cx="3405351" cy="520262"/>
          </a:xfrm>
          <a:prstGeom prst="rect">
            <a:avLst/>
          </a:prstGeom>
          <a:solidFill>
            <a:schemeClr val="bg1"/>
          </a:solidFill>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Pump curves for HP Mode</a:t>
            </a:r>
          </a:p>
        </p:txBody>
      </p:sp>
    </p:spTree>
    <p:extLst>
      <p:ext uri="{BB962C8B-B14F-4D97-AF65-F5344CB8AC3E}">
        <p14:creationId xmlns:p14="http://schemas.microsoft.com/office/powerpoint/2010/main" val="18746984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2220"/>
          <a:stretch/>
        </p:blipFill>
        <p:spPr>
          <a:xfrm>
            <a:off x="279052" y="838200"/>
            <a:ext cx="2756934" cy="1642115"/>
          </a:xfrm>
          <a:prstGeom prst="rect">
            <a:avLst/>
          </a:prstGeom>
        </p:spPr>
      </p:pic>
      <p:pic>
        <p:nvPicPr>
          <p:cNvPr id="4" name="Picture 3"/>
          <p:cNvPicPr>
            <a:picLocks noChangeAspect="1"/>
          </p:cNvPicPr>
          <p:nvPr/>
        </p:nvPicPr>
        <p:blipFill rotWithShape="1">
          <a:blip r:embed="rId3"/>
          <a:srcRect l="14845" r="9333"/>
          <a:stretch/>
        </p:blipFill>
        <p:spPr>
          <a:xfrm>
            <a:off x="533400" y="2946785"/>
            <a:ext cx="1981200" cy="3208910"/>
          </a:xfrm>
          <a:prstGeom prst="rect">
            <a:avLst/>
          </a:prstGeom>
        </p:spPr>
      </p:pic>
      <p:pic>
        <p:nvPicPr>
          <p:cNvPr id="11" name="Picture 10"/>
          <p:cNvPicPr>
            <a:picLocks noChangeAspect="1"/>
          </p:cNvPicPr>
          <p:nvPr/>
        </p:nvPicPr>
        <p:blipFill rotWithShape="1">
          <a:blip r:embed="rId4"/>
          <a:srcRect l="17290" r="17290"/>
          <a:stretch/>
        </p:blipFill>
        <p:spPr>
          <a:xfrm>
            <a:off x="6476999" y="2930280"/>
            <a:ext cx="1752601" cy="3241920"/>
          </a:xfrm>
          <a:prstGeom prst="rect">
            <a:avLst/>
          </a:prstGeom>
        </p:spPr>
      </p:pic>
      <p:pic>
        <p:nvPicPr>
          <p:cNvPr id="13" name="Picture 12"/>
          <p:cNvPicPr>
            <a:picLocks noChangeAspect="1"/>
          </p:cNvPicPr>
          <p:nvPr/>
        </p:nvPicPr>
        <p:blipFill rotWithShape="1">
          <a:blip r:embed="rId5"/>
          <a:srcRect l="21943" t="-9407" r="12226" b="9407"/>
          <a:stretch/>
        </p:blipFill>
        <p:spPr>
          <a:xfrm>
            <a:off x="3505201" y="2619443"/>
            <a:ext cx="1828800" cy="3240183"/>
          </a:xfrm>
          <a:prstGeom prst="rect">
            <a:avLst/>
          </a:prstGeom>
        </p:spPr>
      </p:pic>
      <p:sp>
        <p:nvSpPr>
          <p:cNvPr id="7" name="Title 1"/>
          <p:cNvSpPr txBox="1">
            <a:spLocks/>
          </p:cNvSpPr>
          <p:nvPr/>
        </p:nvSpPr>
        <p:spPr>
          <a:xfrm>
            <a:off x="2146926" y="243352"/>
            <a:ext cx="6616073" cy="1003682"/>
          </a:xfrm>
          <a:prstGeom prst="rect">
            <a:avLst/>
          </a:prstGeom>
        </p:spPr>
        <p:txBody>
          <a:bodyPr vert="horz">
            <a:normAutofit fontScale="975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fontAlgn="auto">
              <a:spcAft>
                <a:spcPts val="0"/>
              </a:spcAft>
              <a:buNone/>
            </a:pPr>
            <a:r>
              <a:rPr lang="en-US" sz="3600" i="1" dirty="0" err="1" smtClean="0">
                <a:solidFill>
                  <a:srgbClr val="92D050"/>
                </a:solidFill>
                <a:latin typeface="+mj-lt"/>
              </a:rPr>
              <a:t>Multizone</a:t>
            </a:r>
            <a:r>
              <a:rPr lang="en-US" sz="3600" i="1" dirty="0" smtClean="0">
                <a:solidFill>
                  <a:srgbClr val="92D050"/>
                </a:solidFill>
                <a:latin typeface="+mj-lt"/>
              </a:rPr>
              <a:t> Stimulation and TZIMs</a:t>
            </a:r>
            <a:endParaRPr lang="en-US" sz="3600" i="1" dirty="0">
              <a:solidFill>
                <a:srgbClr val="92D050"/>
              </a:solidFill>
              <a:latin typeface="+mj-lt"/>
            </a:endParaRPr>
          </a:p>
        </p:txBody>
      </p:sp>
      <p:sp>
        <p:nvSpPr>
          <p:cNvPr id="3" name="TextBox 2"/>
          <p:cNvSpPr txBox="1"/>
          <p:nvPr/>
        </p:nvSpPr>
        <p:spPr>
          <a:xfrm>
            <a:off x="901073" y="2510135"/>
            <a:ext cx="1245854" cy="461665"/>
          </a:xfrm>
          <a:prstGeom prst="rect">
            <a:avLst/>
          </a:prstGeom>
          <a:noFill/>
        </p:spPr>
        <p:txBody>
          <a:bodyPr wrap="none" rtlCol="0">
            <a:spAutoFit/>
          </a:bodyPr>
          <a:lstStyle/>
          <a:p>
            <a:r>
              <a:rPr lang="en-US" dirty="0" smtClean="0"/>
              <a:t>Stage 1</a:t>
            </a:r>
            <a:endParaRPr lang="en-US" dirty="0"/>
          </a:p>
        </p:txBody>
      </p:sp>
      <p:sp>
        <p:nvSpPr>
          <p:cNvPr id="9" name="TextBox 8"/>
          <p:cNvSpPr txBox="1"/>
          <p:nvPr/>
        </p:nvSpPr>
        <p:spPr>
          <a:xfrm>
            <a:off x="609600" y="5859626"/>
            <a:ext cx="1713739" cy="461665"/>
          </a:xfrm>
          <a:prstGeom prst="rect">
            <a:avLst/>
          </a:prstGeom>
          <a:noFill/>
        </p:spPr>
        <p:txBody>
          <a:bodyPr wrap="none" rtlCol="0">
            <a:spAutoFit/>
          </a:bodyPr>
          <a:lstStyle/>
          <a:p>
            <a:r>
              <a:rPr lang="en-US" dirty="0" smtClean="0"/>
              <a:t>Cold Water</a:t>
            </a:r>
            <a:endParaRPr lang="en-US" dirty="0"/>
          </a:p>
        </p:txBody>
      </p:sp>
      <p:sp>
        <p:nvSpPr>
          <p:cNvPr id="10" name="TextBox 9"/>
          <p:cNvSpPr txBox="1"/>
          <p:nvPr/>
        </p:nvSpPr>
        <p:spPr>
          <a:xfrm>
            <a:off x="5818192" y="2510135"/>
            <a:ext cx="3249608" cy="461665"/>
          </a:xfrm>
          <a:prstGeom prst="rect">
            <a:avLst/>
          </a:prstGeom>
          <a:noFill/>
        </p:spPr>
        <p:txBody>
          <a:bodyPr wrap="none" rtlCol="0">
            <a:spAutoFit/>
          </a:bodyPr>
          <a:lstStyle/>
          <a:p>
            <a:r>
              <a:rPr lang="en-US" dirty="0" smtClean="0"/>
              <a:t>Heat-up and </a:t>
            </a:r>
            <a:r>
              <a:rPr lang="en-US" dirty="0"/>
              <a:t>f</a:t>
            </a:r>
            <a:r>
              <a:rPr lang="en-US" dirty="0" smtClean="0"/>
              <a:t>low back</a:t>
            </a:r>
            <a:endParaRPr lang="en-US" dirty="0"/>
          </a:p>
        </p:txBody>
      </p:sp>
      <p:sp>
        <p:nvSpPr>
          <p:cNvPr id="12" name="TextBox 11"/>
          <p:cNvSpPr txBox="1"/>
          <p:nvPr/>
        </p:nvSpPr>
        <p:spPr>
          <a:xfrm>
            <a:off x="3505200" y="2514600"/>
            <a:ext cx="1622560" cy="461665"/>
          </a:xfrm>
          <a:prstGeom prst="rect">
            <a:avLst/>
          </a:prstGeom>
          <a:noFill/>
        </p:spPr>
        <p:txBody>
          <a:bodyPr wrap="none" rtlCol="0">
            <a:spAutoFit/>
          </a:bodyPr>
          <a:lstStyle/>
          <a:p>
            <a:r>
              <a:rPr lang="en-US" dirty="0" smtClean="0"/>
              <a:t>Stage 2&amp;3</a:t>
            </a:r>
            <a:endParaRPr lang="en-US" dirty="0"/>
          </a:p>
        </p:txBody>
      </p:sp>
      <p:sp>
        <p:nvSpPr>
          <p:cNvPr id="15" name="TextBox 14"/>
          <p:cNvSpPr txBox="1"/>
          <p:nvPr/>
        </p:nvSpPr>
        <p:spPr>
          <a:xfrm>
            <a:off x="2895600" y="5862935"/>
            <a:ext cx="2799805" cy="461665"/>
          </a:xfrm>
          <a:prstGeom prst="rect">
            <a:avLst/>
          </a:prstGeom>
          <a:noFill/>
        </p:spPr>
        <p:txBody>
          <a:bodyPr wrap="none" rtlCol="0">
            <a:spAutoFit/>
          </a:bodyPr>
          <a:lstStyle/>
          <a:p>
            <a:r>
              <a:rPr lang="en-US" dirty="0" smtClean="0"/>
              <a:t>Cold Water &amp; TZIM</a:t>
            </a:r>
            <a:endParaRPr lang="en-US" dirty="0"/>
          </a:p>
        </p:txBody>
      </p:sp>
      <p:sp>
        <p:nvSpPr>
          <p:cNvPr id="16" name="TextBox 15"/>
          <p:cNvSpPr txBox="1"/>
          <p:nvPr/>
        </p:nvSpPr>
        <p:spPr>
          <a:xfrm>
            <a:off x="6595153" y="5859625"/>
            <a:ext cx="1558247" cy="461665"/>
          </a:xfrm>
          <a:prstGeom prst="rect">
            <a:avLst/>
          </a:prstGeom>
          <a:noFill/>
        </p:spPr>
        <p:txBody>
          <a:bodyPr wrap="none" rtlCol="0">
            <a:spAutoFit/>
          </a:bodyPr>
          <a:lstStyle/>
          <a:p>
            <a:r>
              <a:rPr lang="en-US" dirty="0" smtClean="0"/>
              <a:t>Hot Water</a:t>
            </a:r>
            <a:endParaRPr lang="en-US" dirty="0"/>
          </a:p>
        </p:txBody>
      </p:sp>
    </p:spTree>
    <p:extLst>
      <p:ext uri="{BB962C8B-B14F-4D97-AF65-F5344CB8AC3E}">
        <p14:creationId xmlns:p14="http://schemas.microsoft.com/office/powerpoint/2010/main" val="9720838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T_RvsT_radialdist"/>
          <p:cNvPicPr>
            <a:picLocks noChangeAspect="1" noChangeArrowheads="1"/>
          </p:cNvPicPr>
          <p:nvPr/>
        </p:nvPicPr>
        <p:blipFill rotWithShape="1">
          <a:blip r:embed="rId2">
            <a:extLst>
              <a:ext uri="{28A0092B-C50C-407E-A947-70E740481C1C}">
                <a14:useLocalDpi xmlns:a14="http://schemas.microsoft.com/office/drawing/2010/main" val="0"/>
              </a:ext>
            </a:extLst>
          </a:blip>
          <a:srcRect r="55302"/>
          <a:stretch/>
        </p:blipFill>
        <p:spPr bwMode="auto">
          <a:xfrm>
            <a:off x="544111" y="36095"/>
            <a:ext cx="3733801"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500" r="60000"/>
          <a:stretch/>
        </p:blipFill>
        <p:spPr>
          <a:xfrm>
            <a:off x="4572000" y="36095"/>
            <a:ext cx="3997175" cy="32004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478" t="30978"/>
          <a:stretch/>
        </p:blipFill>
        <p:spPr>
          <a:xfrm>
            <a:off x="544111" y="3352800"/>
            <a:ext cx="7796464" cy="3385081"/>
          </a:xfrm>
          <a:prstGeom prst="rect">
            <a:avLst/>
          </a:prstGeom>
        </p:spPr>
      </p:pic>
    </p:spTree>
    <p:extLst>
      <p:ext uri="{BB962C8B-B14F-4D97-AF65-F5344CB8AC3E}">
        <p14:creationId xmlns:p14="http://schemas.microsoft.com/office/powerpoint/2010/main" val="4133314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7101"/>
          <a:stretch/>
        </p:blipFill>
        <p:spPr>
          <a:xfrm>
            <a:off x="4835343" y="3322134"/>
            <a:ext cx="3664314" cy="345689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89" y="59651"/>
            <a:ext cx="3486943" cy="329556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59651"/>
            <a:ext cx="3555292" cy="33528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560" y="3363490"/>
            <a:ext cx="3581400" cy="3374180"/>
          </a:xfrm>
          <a:prstGeom prst="rect">
            <a:avLst/>
          </a:prstGeom>
        </p:spPr>
      </p:pic>
    </p:spTree>
    <p:extLst>
      <p:ext uri="{BB962C8B-B14F-4D97-AF65-F5344CB8AC3E}">
        <p14:creationId xmlns:p14="http://schemas.microsoft.com/office/powerpoint/2010/main" val="1217837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178217"/>
            <a:ext cx="8229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smtClean="0"/>
              <a:t>Mapping Newberry EGS with Microseismic Array</a:t>
            </a:r>
            <a:endParaRPr lang="en-US" sz="2400" b="1" dirty="0"/>
          </a:p>
        </p:txBody>
      </p:sp>
      <p:sp>
        <p:nvSpPr>
          <p:cNvPr id="5" name="Content Placeholder 2"/>
          <p:cNvSpPr txBox="1">
            <a:spLocks/>
          </p:cNvSpPr>
          <p:nvPr/>
        </p:nvSpPr>
        <p:spPr bwMode="auto">
          <a:xfrm>
            <a:off x="261822" y="1066800"/>
            <a:ext cx="4035961" cy="3483429"/>
          </a:xfrm>
          <a:prstGeom prst="rect">
            <a:avLst/>
          </a:prstGeom>
          <a:noFill/>
          <a:ln w="9525">
            <a:noFill/>
            <a:miter lim="800000"/>
            <a:headEnd/>
            <a:tailEnd/>
          </a:ln>
        </p:spPr>
        <p:txBody>
          <a:bodyPr vert="horz" wrap="square" lIns="91427" tIns="45713" rIns="91427" bIns="45713" numCol="1" anchor="t" anchorCtr="0" compatLnSpc="1">
            <a:prstTxWarp prst="textNoShape">
              <a:avLst/>
            </a:prstTxWarp>
          </a:bodyPr>
          <a:lstStyle/>
          <a:p>
            <a:pPr marL="1" lvl="1" eaLnBrk="0" hangingPunct="0">
              <a:spcBef>
                <a:spcPct val="20000"/>
              </a:spcBef>
              <a:defRPr/>
            </a:pPr>
            <a:r>
              <a:rPr lang="en-US" sz="2000" dirty="0" smtClean="0">
                <a:latin typeface="+mn-lt"/>
              </a:rPr>
              <a:t>15-station seismic array </a:t>
            </a:r>
            <a:r>
              <a:rPr lang="en-US" sz="1600" dirty="0" smtClean="0">
                <a:latin typeface="+mn-lt"/>
              </a:rPr>
              <a:t>(installed 2012)</a:t>
            </a:r>
            <a:endParaRPr lang="en-US" sz="1600" dirty="0">
              <a:latin typeface="+mn-lt"/>
            </a:endParaRPr>
          </a:p>
          <a:p>
            <a:pPr marL="1" lvl="1" eaLnBrk="0" hangingPunct="0">
              <a:spcBef>
                <a:spcPct val="20000"/>
              </a:spcBef>
              <a:defRPr/>
            </a:pPr>
            <a:r>
              <a:rPr lang="en-US" sz="2000" dirty="0" smtClean="0">
                <a:latin typeface="+mn-lt"/>
              </a:rPr>
              <a:t>8 borehole (250 m deep) geophones</a:t>
            </a:r>
          </a:p>
          <a:p>
            <a:pPr marL="1" lvl="1" eaLnBrk="0" hangingPunct="0">
              <a:spcBef>
                <a:spcPct val="20000"/>
              </a:spcBef>
              <a:defRPr/>
            </a:pPr>
            <a:r>
              <a:rPr lang="en-US" sz="2000" dirty="0" smtClean="0">
                <a:latin typeface="+mn-lt"/>
              </a:rPr>
              <a:t>7 surface geophones</a:t>
            </a:r>
          </a:p>
          <a:p>
            <a:pPr marL="1" lvl="1" eaLnBrk="0" hangingPunct="0">
              <a:spcBef>
                <a:spcPct val="20000"/>
              </a:spcBef>
              <a:defRPr/>
            </a:pPr>
            <a:r>
              <a:rPr lang="en-US" sz="2000" dirty="0" smtClean="0">
                <a:latin typeface="+mn-lt"/>
              </a:rPr>
              <a:t>Real-time telemetry</a:t>
            </a:r>
          </a:p>
          <a:p>
            <a:pPr marL="1" lvl="1" eaLnBrk="0" hangingPunct="0">
              <a:spcBef>
                <a:spcPct val="20000"/>
              </a:spcBef>
              <a:defRPr/>
            </a:pPr>
            <a:r>
              <a:rPr lang="en-US" sz="2000" dirty="0" smtClean="0">
                <a:latin typeface="+mn-lt"/>
              </a:rPr>
              <a:t>Strong motion sensor in nearest building (ISMP)</a:t>
            </a:r>
          </a:p>
          <a:p>
            <a:pPr marL="176188" lvl="1" indent="-176188" eaLnBrk="0" hangingPunct="0">
              <a:spcBef>
                <a:spcPct val="20000"/>
              </a:spcBef>
              <a:defRPr/>
            </a:pPr>
            <a:endParaRPr lang="en-US" sz="2000" b="1" dirty="0" smtClean="0">
              <a:latin typeface="+mn-lt"/>
            </a:endParaRPr>
          </a:p>
          <a:p>
            <a:pPr marL="633323" lvl="2" indent="-176188" eaLnBrk="0" hangingPunct="0">
              <a:spcBef>
                <a:spcPct val="20000"/>
              </a:spcBef>
              <a:buFont typeface="Arial" pitchFamily="34" charset="0"/>
              <a:buChar char="•"/>
              <a:defRPr/>
            </a:pPr>
            <a:endParaRPr lang="en-US" sz="1400" dirty="0" smtClean="0">
              <a:latin typeface="+mn-lt"/>
            </a:endParaRPr>
          </a:p>
        </p:txBody>
      </p:sp>
      <p:pic>
        <p:nvPicPr>
          <p:cNvPr id="6" name="Picture 5" descr="MSA_Overview.jpg"/>
          <p:cNvPicPr/>
          <p:nvPr/>
        </p:nvPicPr>
        <p:blipFill>
          <a:blip r:embed="rId2" cstate="print"/>
          <a:srcRect l="12094" t="9281" r="9629" b="17623"/>
          <a:stretch>
            <a:fillRect/>
          </a:stretch>
        </p:blipFill>
        <p:spPr>
          <a:xfrm>
            <a:off x="4324173" y="1237824"/>
            <a:ext cx="4198802" cy="5080000"/>
          </a:xfrm>
          <a:prstGeom prst="rect">
            <a:avLst/>
          </a:prstGeom>
        </p:spPr>
      </p:pic>
      <p:pic>
        <p:nvPicPr>
          <p:cNvPr id="7" name="Picture 6" descr="C:\Documents and Settings\tcladouhos\My Documents\My Pictures\MSA_install-week2\DSC_0013.JPG"/>
          <p:cNvPicPr>
            <a:picLocks noChangeAspect="1" noChangeArrowheads="1"/>
          </p:cNvPicPr>
          <p:nvPr/>
        </p:nvPicPr>
        <p:blipFill>
          <a:blip r:embed="rId3" cstate="print"/>
          <a:srcRect/>
          <a:stretch>
            <a:fillRect/>
          </a:stretch>
        </p:blipFill>
        <p:spPr bwMode="auto">
          <a:xfrm>
            <a:off x="1905002" y="3334893"/>
            <a:ext cx="1981200" cy="2982931"/>
          </a:xfrm>
          <a:prstGeom prst="rect">
            <a:avLst/>
          </a:prstGeom>
          <a:noFill/>
        </p:spPr>
      </p:pic>
      <p:sp>
        <p:nvSpPr>
          <p:cNvPr id="8" name="TextBox 7"/>
          <p:cNvSpPr txBox="1"/>
          <p:nvPr/>
        </p:nvSpPr>
        <p:spPr>
          <a:xfrm rot="16200000">
            <a:off x="470513" y="4363401"/>
            <a:ext cx="1933155" cy="7620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baseline="0" noProof="0" dirty="0" smtClean="0">
                <a:ln>
                  <a:noFill/>
                </a:ln>
                <a:solidFill>
                  <a:schemeClr val="tx1"/>
                </a:solidFill>
                <a:effectLst/>
                <a:uLnTx/>
                <a:uFillTx/>
                <a:latin typeface="+mj-lt"/>
                <a:ea typeface="+mj-ea"/>
                <a:cs typeface="+mj-cs"/>
              </a:rPr>
              <a:t>2 Hz,</a:t>
            </a:r>
            <a:r>
              <a:rPr kumimoji="0" lang="en-US" sz="2000" b="0" i="0" u="none" strike="noStrike" kern="1200" cap="none" spc="0" normalizeH="0" noProof="0" dirty="0" smtClean="0">
                <a:ln>
                  <a:noFill/>
                </a:ln>
                <a:solidFill>
                  <a:schemeClr val="tx1"/>
                </a:solidFill>
                <a:effectLst/>
                <a:uLnTx/>
                <a:uFillTx/>
                <a:latin typeface="+mj-lt"/>
                <a:ea typeface="+mj-ea"/>
                <a:cs typeface="+mj-cs"/>
              </a:rPr>
              <a:t> 3 component </a:t>
            </a:r>
          </a:p>
          <a:p>
            <a:pPr marL="0" marR="0" indent="0" algn="ctr" defTabSz="914400" rtl="0" eaLnBrk="1" fontAlgn="auto" latinLnBrk="0" hangingPunct="1">
              <a:lnSpc>
                <a:spcPct val="100000"/>
              </a:lnSpc>
              <a:spcBef>
                <a:spcPct val="0"/>
              </a:spcBef>
              <a:spcAft>
                <a:spcPts val="0"/>
              </a:spcAft>
              <a:buClrTx/>
              <a:buSzTx/>
              <a:buFontTx/>
              <a:buNone/>
              <a:tabLst/>
            </a:pPr>
            <a:r>
              <a:rPr kumimoji="0" lang="en-US" sz="2000" b="0" i="0" u="none" strike="noStrike" kern="1200" cap="none" spc="0" normalizeH="0" noProof="0" dirty="0" smtClean="0">
                <a:ln>
                  <a:noFill/>
                </a:ln>
                <a:solidFill>
                  <a:schemeClr val="tx1"/>
                </a:solidFill>
                <a:effectLst/>
                <a:uLnTx/>
                <a:uFillTx/>
                <a:latin typeface="+mj-lt"/>
                <a:ea typeface="+mj-ea"/>
                <a:cs typeface="+mj-cs"/>
              </a:rPr>
              <a:t>geophones</a:t>
            </a:r>
            <a:endParaRPr kumimoji="0" lang="en-US" sz="20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9" name="TextBox 8"/>
          <p:cNvSpPr txBox="1"/>
          <p:nvPr/>
        </p:nvSpPr>
        <p:spPr>
          <a:xfrm rot="2893945">
            <a:off x="4837246" y="3049584"/>
            <a:ext cx="685800" cy="609600"/>
          </a:xfrm>
          <a:prstGeom prst="rect">
            <a:avLst/>
          </a:prstGeom>
        </p:spPr>
        <p:txBody>
          <a:bodyPr vert="horz" wrap="none" lIns="91440" tIns="45720" rIns="91440" bIns="45720" rtlCol="0" anchor="ctr">
            <a:normAutofit/>
          </a:bodyPr>
          <a:lstStyle/>
          <a:p>
            <a:pPr marL="0" marR="0" indent="0" algn="ctr" defTabSz="914400" rtl="0" eaLnBrk="1" fontAlgn="auto" latinLnBrk="0" hangingPunct="1">
              <a:lnSpc>
                <a:spcPct val="100000"/>
              </a:lnSpc>
              <a:spcBef>
                <a:spcPct val="0"/>
              </a:spcBef>
              <a:spcAft>
                <a:spcPts val="0"/>
              </a:spcAft>
              <a:buClrTx/>
              <a:buSzTx/>
              <a:buFontTx/>
              <a:buNone/>
              <a:tabLst/>
            </a:pPr>
            <a:r>
              <a:rPr kumimoji="0" lang="en-US" sz="1800" b="0" i="0" u="none" strike="noStrike" kern="1200" cap="none" spc="0" normalizeH="0" baseline="0" noProof="0" dirty="0" smtClean="0">
                <a:ln>
                  <a:noFill/>
                </a:ln>
                <a:solidFill>
                  <a:srgbClr val="FFC000"/>
                </a:solidFill>
                <a:effectLst/>
                <a:uLnTx/>
                <a:uFillTx/>
                <a:latin typeface="+mj-lt"/>
                <a:ea typeface="+mj-ea"/>
                <a:cs typeface="+mj-cs"/>
              </a:rPr>
              <a:t>1 km</a:t>
            </a:r>
          </a:p>
        </p:txBody>
      </p:sp>
      <p:pic>
        <p:nvPicPr>
          <p:cNvPr id="10" name="Picture 9" descr="C:\Users\muddenberg\Desktop\Map elements\MSA_Locations.jpg"/>
          <p:cNvPicPr/>
          <p:nvPr/>
        </p:nvPicPr>
        <p:blipFill>
          <a:blip r:embed="rId4" cstate="print"/>
          <a:srcRect l="7270" t="71955" r="55496" b="9655"/>
          <a:stretch>
            <a:fillRect/>
          </a:stretch>
        </p:blipFill>
        <p:spPr bwMode="auto">
          <a:xfrm>
            <a:off x="6941456" y="5136326"/>
            <a:ext cx="1668335" cy="1066800"/>
          </a:xfrm>
          <a:prstGeom prst="rect">
            <a:avLst/>
          </a:prstGeom>
          <a:noFill/>
          <a:ln w="9525">
            <a:noFill/>
            <a:miter lim="800000"/>
            <a:headEnd/>
            <a:tailEnd/>
          </a:ln>
        </p:spPr>
      </p:pic>
    </p:spTree>
    <p:extLst>
      <p:ext uri="{BB962C8B-B14F-4D97-AF65-F5344CB8AC3E}">
        <p14:creationId xmlns:p14="http://schemas.microsoft.com/office/powerpoint/2010/main" val="212080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2500" r="44923"/>
          <a:stretch/>
        </p:blipFill>
        <p:spPr>
          <a:xfrm>
            <a:off x="413095" y="3047421"/>
            <a:ext cx="6444905" cy="2762071"/>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895" t="4826" r="51857" b="10673"/>
          <a:stretch/>
        </p:blipFill>
        <p:spPr>
          <a:xfrm>
            <a:off x="6172200" y="0"/>
            <a:ext cx="2514600" cy="6666669"/>
          </a:xfrm>
          <a:prstGeom prst="rect">
            <a:avLst/>
          </a:prstGeom>
        </p:spPr>
      </p:pic>
      <p:sp>
        <p:nvSpPr>
          <p:cNvPr id="2" name="Title 1"/>
          <p:cNvSpPr>
            <a:spLocks noGrp="1"/>
          </p:cNvSpPr>
          <p:nvPr>
            <p:ph type="title"/>
          </p:nvPr>
        </p:nvSpPr>
        <p:spPr>
          <a:xfrm>
            <a:off x="228600" y="160427"/>
            <a:ext cx="5029200" cy="639762"/>
          </a:xfrm>
        </p:spPr>
        <p:txBody>
          <a:bodyPr>
            <a:normAutofit/>
          </a:bodyPr>
          <a:lstStyle/>
          <a:p>
            <a:r>
              <a:rPr lang="en-US" sz="2400" b="1" dirty="0" smtClean="0"/>
              <a:t>Rig </a:t>
            </a:r>
            <a:r>
              <a:rPr lang="en-US" sz="2400" b="1" dirty="0"/>
              <a:t>Operations 2014</a:t>
            </a:r>
            <a:endParaRPr lang="en-US" sz="2400" dirty="0"/>
          </a:p>
        </p:txBody>
      </p:sp>
      <p:sp>
        <p:nvSpPr>
          <p:cNvPr id="5" name="TextBox 4"/>
          <p:cNvSpPr txBox="1"/>
          <p:nvPr/>
        </p:nvSpPr>
        <p:spPr>
          <a:xfrm rot="16200000">
            <a:off x="6481679" y="5065147"/>
            <a:ext cx="1447960" cy="461665"/>
          </a:xfrm>
          <a:prstGeom prst="rect">
            <a:avLst/>
          </a:prstGeom>
          <a:noFill/>
        </p:spPr>
        <p:txBody>
          <a:bodyPr wrap="none" rtlCol="0">
            <a:spAutoFit/>
          </a:bodyPr>
          <a:lstStyle/>
          <a:p>
            <a:r>
              <a:rPr lang="en-US" sz="2400" dirty="0" smtClean="0"/>
              <a:t>New Liner</a:t>
            </a:r>
            <a:endParaRPr lang="en-US" sz="2400" dirty="0"/>
          </a:p>
        </p:txBody>
      </p:sp>
      <p:sp>
        <p:nvSpPr>
          <p:cNvPr id="6" name="TextBox 5"/>
          <p:cNvSpPr txBox="1"/>
          <p:nvPr/>
        </p:nvSpPr>
        <p:spPr>
          <a:xfrm rot="16200000">
            <a:off x="6527965" y="1854035"/>
            <a:ext cx="2036135" cy="461665"/>
          </a:xfrm>
          <a:prstGeom prst="rect">
            <a:avLst/>
          </a:prstGeom>
          <a:noFill/>
        </p:spPr>
        <p:txBody>
          <a:bodyPr wrap="none" rtlCol="0">
            <a:spAutoFit/>
          </a:bodyPr>
          <a:lstStyle/>
          <a:p>
            <a:r>
              <a:rPr lang="en-US" sz="2400" dirty="0" smtClean="0"/>
              <a:t>9 5/8” tie-back</a:t>
            </a:r>
            <a:endParaRPr lang="en-US" sz="2400" dirty="0"/>
          </a:p>
        </p:txBody>
      </p:sp>
      <p:sp>
        <p:nvSpPr>
          <p:cNvPr id="8" name="Rectangle 7"/>
          <p:cNvSpPr/>
          <p:nvPr/>
        </p:nvSpPr>
        <p:spPr>
          <a:xfrm>
            <a:off x="435738" y="884538"/>
            <a:ext cx="5736462" cy="2031325"/>
          </a:xfrm>
          <a:prstGeom prst="rect">
            <a:avLst/>
          </a:prstGeom>
        </p:spPr>
        <p:txBody>
          <a:bodyPr wrap="square">
            <a:spAutoFit/>
          </a:bodyPr>
          <a:lstStyle/>
          <a:p>
            <a:r>
              <a:rPr lang="en-US" dirty="0" smtClean="0"/>
              <a:t>2012 stimulation problems</a:t>
            </a:r>
          </a:p>
          <a:p>
            <a:pPr marL="285750" indent="-285750">
              <a:buFont typeface="Arial" panose="020B0604020202020204" pitchFamily="34" charset="0"/>
              <a:buChar char="•"/>
            </a:pPr>
            <a:r>
              <a:rPr lang="en-US" dirty="0" smtClean="0"/>
              <a:t>Leaks </a:t>
            </a:r>
            <a:r>
              <a:rPr lang="en-US" dirty="0"/>
              <a:t>in 13 3/8” </a:t>
            </a:r>
            <a:r>
              <a:rPr lang="en-US" dirty="0" smtClean="0"/>
              <a:t>casing at 1800ft (PAS) and 2250ft</a:t>
            </a:r>
          </a:p>
          <a:p>
            <a:pPr marL="285750" indent="-285750">
              <a:buFont typeface="Arial" panose="020B0604020202020204" pitchFamily="34" charset="0"/>
              <a:buChar char="•"/>
            </a:pPr>
            <a:r>
              <a:rPr lang="en-US" dirty="0" smtClean="0"/>
              <a:t>Blockage in open hole at 6888ft </a:t>
            </a:r>
          </a:p>
          <a:p>
            <a:r>
              <a:rPr lang="en-US" dirty="0" smtClean="0"/>
              <a:t>2014 Repairs</a:t>
            </a:r>
          </a:p>
          <a:p>
            <a:pPr marL="285750" indent="-285750">
              <a:buFont typeface="Arial" panose="020B0604020202020204" pitchFamily="34" charset="0"/>
              <a:buChar char="•"/>
            </a:pPr>
            <a:r>
              <a:rPr lang="en-US" dirty="0" smtClean="0"/>
              <a:t>Installed 9 5/8” tieback </a:t>
            </a:r>
          </a:p>
          <a:p>
            <a:pPr marL="285750" indent="-285750">
              <a:buFont typeface="Arial" panose="020B0604020202020204" pitchFamily="34" charset="0"/>
              <a:buChar char="•"/>
            </a:pPr>
            <a:r>
              <a:rPr lang="en-US" dirty="0" smtClean="0"/>
              <a:t>Installed perforated liner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20578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a:bodyPr>
          <a:lstStyle/>
          <a:p>
            <a:r>
              <a:rPr lang="en-US" sz="3200" dirty="0" smtClean="0"/>
              <a:t>Electric Centrifugal Stimulation Pumps </a:t>
            </a:r>
            <a:endParaRPr lang="en-US" sz="3200" dirty="0"/>
          </a:p>
        </p:txBody>
      </p:sp>
      <p:pic>
        <p:nvPicPr>
          <p:cNvPr id="3" name="Picture 2"/>
          <p:cNvPicPr>
            <a:picLocks noChangeAspect="1"/>
          </p:cNvPicPr>
          <p:nvPr/>
        </p:nvPicPr>
        <p:blipFill>
          <a:blip r:embed="rId2"/>
          <a:stretch>
            <a:fillRect/>
          </a:stretch>
        </p:blipFill>
        <p:spPr>
          <a:xfrm>
            <a:off x="419480" y="1143000"/>
            <a:ext cx="8267320" cy="5491072"/>
          </a:xfrm>
          <a:prstGeom prst="rect">
            <a:avLst/>
          </a:prstGeom>
        </p:spPr>
      </p:pic>
    </p:spTree>
    <p:extLst>
      <p:ext uri="{BB962C8B-B14F-4D97-AF65-F5344CB8AC3E}">
        <p14:creationId xmlns:p14="http://schemas.microsoft.com/office/powerpoint/2010/main" val="3097550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8313" y="-12700"/>
            <a:ext cx="8994785" cy="563562"/>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70C0"/>
                </a:solidFill>
              </a:rPr>
              <a:t>Wellhead pressure </a:t>
            </a:r>
            <a:r>
              <a:rPr lang="en-US" sz="3200" dirty="0" smtClean="0"/>
              <a:t>and </a:t>
            </a:r>
            <a:r>
              <a:rPr lang="en-US" sz="3200" dirty="0" smtClean="0">
                <a:solidFill>
                  <a:srgbClr val="00B050"/>
                </a:solidFill>
              </a:rPr>
              <a:t>flow rate </a:t>
            </a:r>
            <a:r>
              <a:rPr lang="en-US" sz="3200" dirty="0" smtClean="0"/>
              <a:t>during stimulation</a:t>
            </a:r>
            <a:endParaRPr lang="en-US" sz="3200" dirty="0"/>
          </a:p>
        </p:txBody>
      </p:sp>
      <p:grpSp>
        <p:nvGrpSpPr>
          <p:cNvPr id="3" name="Group 2"/>
          <p:cNvGrpSpPr/>
          <p:nvPr/>
        </p:nvGrpSpPr>
        <p:grpSpPr>
          <a:xfrm>
            <a:off x="38313" y="628318"/>
            <a:ext cx="9118387" cy="6077282"/>
            <a:chOff x="149215" y="572152"/>
            <a:chExt cx="9118387" cy="6077282"/>
          </a:xfrm>
        </p:grpSpPr>
        <p:pic>
          <p:nvPicPr>
            <p:cNvPr id="1026" name="Picture 2" descr="WHP_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15" y="762000"/>
              <a:ext cx="9059495" cy="540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556424" y="4267200"/>
              <a:ext cx="2121735" cy="369332"/>
            </a:xfrm>
            <a:prstGeom prst="rect">
              <a:avLst/>
            </a:prstGeom>
            <a:noFill/>
          </p:spPr>
          <p:txBody>
            <a:bodyPr wrap="none" rtlCol="0">
              <a:spAutoFit/>
            </a:bodyPr>
            <a:lstStyle/>
            <a:p>
              <a:r>
                <a:rPr lang="en-US" dirty="0" smtClean="0"/>
                <a:t>Round 2 (Nov 11-20)</a:t>
              </a:r>
              <a:endParaRPr lang="en-US" dirty="0"/>
            </a:p>
          </p:txBody>
        </p:sp>
        <p:sp>
          <p:nvSpPr>
            <p:cNvPr id="5" name="TextBox 4"/>
            <p:cNvSpPr txBox="1"/>
            <p:nvPr/>
          </p:nvSpPr>
          <p:spPr>
            <a:xfrm>
              <a:off x="3352797" y="572152"/>
              <a:ext cx="2652329" cy="369332"/>
            </a:xfrm>
            <a:prstGeom prst="rect">
              <a:avLst/>
            </a:prstGeom>
            <a:noFill/>
          </p:spPr>
          <p:txBody>
            <a:bodyPr wrap="none" rtlCol="0">
              <a:spAutoFit/>
            </a:bodyPr>
            <a:lstStyle/>
            <a:p>
              <a:r>
                <a:rPr lang="en-US" dirty="0" smtClean="0"/>
                <a:t>Round 1 (Sept 23- Oct 15)</a:t>
              </a:r>
              <a:endParaRPr lang="en-US" dirty="0"/>
            </a:p>
          </p:txBody>
        </p:sp>
        <p:sp>
          <p:nvSpPr>
            <p:cNvPr id="6" name="TextBox 5"/>
            <p:cNvSpPr txBox="1"/>
            <p:nvPr/>
          </p:nvSpPr>
          <p:spPr>
            <a:xfrm rot="620364">
              <a:off x="6725090" y="3451233"/>
              <a:ext cx="1660198" cy="369332"/>
            </a:xfrm>
            <a:prstGeom prst="rect">
              <a:avLst/>
            </a:prstGeom>
            <a:noFill/>
          </p:spPr>
          <p:txBody>
            <a:bodyPr wrap="none" rtlCol="0">
              <a:spAutoFit/>
            </a:bodyPr>
            <a:lstStyle/>
            <a:p>
              <a:r>
                <a:rPr lang="en-US" dirty="0"/>
                <a:t>h</a:t>
              </a:r>
              <a:r>
                <a:rPr lang="en-US" dirty="0" smtClean="0"/>
                <a:t>eat up /fall-off</a:t>
              </a:r>
            </a:p>
          </p:txBody>
        </p:sp>
        <p:sp>
          <p:nvSpPr>
            <p:cNvPr id="7" name="TextBox 6"/>
            <p:cNvSpPr txBox="1"/>
            <p:nvPr/>
          </p:nvSpPr>
          <p:spPr>
            <a:xfrm rot="501288">
              <a:off x="6555955" y="5134285"/>
              <a:ext cx="1735540" cy="369332"/>
            </a:xfrm>
            <a:prstGeom prst="rect">
              <a:avLst/>
            </a:prstGeom>
            <a:noFill/>
          </p:spPr>
          <p:txBody>
            <a:bodyPr wrap="none" rtlCol="0">
              <a:spAutoFit/>
            </a:bodyPr>
            <a:lstStyle/>
            <a:p>
              <a:r>
                <a:rPr lang="en-US" dirty="0" smtClean="0"/>
                <a:t>heat up / fall-off</a:t>
              </a:r>
            </a:p>
          </p:txBody>
        </p:sp>
        <p:sp>
          <p:nvSpPr>
            <p:cNvPr id="8" name="TextBox 7"/>
            <p:cNvSpPr txBox="1"/>
            <p:nvPr/>
          </p:nvSpPr>
          <p:spPr>
            <a:xfrm rot="20028376">
              <a:off x="811183" y="1640147"/>
              <a:ext cx="431528" cy="369332"/>
            </a:xfrm>
            <a:prstGeom prst="rect">
              <a:avLst/>
            </a:prstGeom>
            <a:noFill/>
          </p:spPr>
          <p:txBody>
            <a:bodyPr wrap="none" rtlCol="0">
              <a:spAutoFit/>
            </a:bodyPr>
            <a:lstStyle/>
            <a:p>
              <a:r>
                <a:rPr lang="en-US" dirty="0" err="1" smtClean="0"/>
                <a:t>srt</a:t>
              </a:r>
              <a:endParaRPr lang="en-US" dirty="0" smtClean="0"/>
            </a:p>
          </p:txBody>
        </p:sp>
        <p:sp>
          <p:nvSpPr>
            <p:cNvPr id="9" name="TextBox 8"/>
            <p:cNvSpPr txBox="1"/>
            <p:nvPr/>
          </p:nvSpPr>
          <p:spPr>
            <a:xfrm>
              <a:off x="3244212" y="1103781"/>
              <a:ext cx="1564980" cy="369332"/>
            </a:xfrm>
            <a:prstGeom prst="rect">
              <a:avLst/>
            </a:prstGeom>
            <a:noFill/>
          </p:spPr>
          <p:txBody>
            <a:bodyPr wrap="none" rtlCol="0">
              <a:spAutoFit/>
            </a:bodyPr>
            <a:lstStyle/>
            <a:p>
              <a:r>
                <a:rPr lang="en-US" dirty="0" smtClean="0"/>
                <a:t>Max WHP </a:t>
              </a:r>
              <a:r>
                <a:rPr lang="en-US" dirty="0" err="1" smtClean="0"/>
                <a:t>stim</a:t>
              </a:r>
              <a:endParaRPr lang="en-US" dirty="0" smtClean="0"/>
            </a:p>
          </p:txBody>
        </p:sp>
        <p:sp>
          <p:nvSpPr>
            <p:cNvPr id="10" name="TextBox 9"/>
            <p:cNvSpPr txBox="1"/>
            <p:nvPr/>
          </p:nvSpPr>
          <p:spPr>
            <a:xfrm>
              <a:off x="4678963" y="3245705"/>
              <a:ext cx="659155" cy="369332"/>
            </a:xfrm>
            <a:prstGeom prst="rect">
              <a:avLst/>
            </a:prstGeom>
            <a:noFill/>
          </p:spPr>
          <p:txBody>
            <a:bodyPr wrap="none" rtlCol="0">
              <a:spAutoFit/>
            </a:bodyPr>
            <a:lstStyle/>
            <a:p>
              <a:r>
                <a:rPr lang="en-US" dirty="0" smtClean="0"/>
                <a:t>TZIM</a:t>
              </a:r>
            </a:p>
          </p:txBody>
        </p:sp>
        <p:sp>
          <p:nvSpPr>
            <p:cNvPr id="11" name="TextBox 10"/>
            <p:cNvSpPr txBox="1"/>
            <p:nvPr/>
          </p:nvSpPr>
          <p:spPr>
            <a:xfrm>
              <a:off x="4769592" y="5005961"/>
              <a:ext cx="869149" cy="646331"/>
            </a:xfrm>
            <a:prstGeom prst="rect">
              <a:avLst/>
            </a:prstGeom>
            <a:noFill/>
          </p:spPr>
          <p:txBody>
            <a:bodyPr wrap="none" rtlCol="0">
              <a:spAutoFit/>
            </a:bodyPr>
            <a:lstStyle/>
            <a:p>
              <a:r>
                <a:rPr lang="en-US" dirty="0" smtClean="0"/>
                <a:t>TZIM &amp;</a:t>
              </a:r>
            </a:p>
            <a:p>
              <a:r>
                <a:rPr lang="en-US" dirty="0" smtClean="0"/>
                <a:t>tracer</a:t>
              </a:r>
            </a:p>
          </p:txBody>
        </p:sp>
        <p:sp>
          <p:nvSpPr>
            <p:cNvPr id="14" name="TextBox 13"/>
            <p:cNvSpPr txBox="1"/>
            <p:nvPr/>
          </p:nvSpPr>
          <p:spPr>
            <a:xfrm rot="17380395">
              <a:off x="6158305" y="3014237"/>
              <a:ext cx="431528" cy="369332"/>
            </a:xfrm>
            <a:prstGeom prst="rect">
              <a:avLst/>
            </a:prstGeom>
            <a:noFill/>
          </p:spPr>
          <p:txBody>
            <a:bodyPr wrap="square" rtlCol="0">
              <a:spAutoFit/>
            </a:bodyPr>
            <a:lstStyle/>
            <a:p>
              <a:r>
                <a:rPr lang="en-US" dirty="0" err="1" smtClean="0"/>
                <a:t>srt</a:t>
              </a:r>
              <a:endParaRPr lang="en-US" dirty="0" smtClean="0"/>
            </a:p>
          </p:txBody>
        </p:sp>
        <p:sp>
          <p:nvSpPr>
            <p:cNvPr id="15" name="TextBox 14"/>
            <p:cNvSpPr txBox="1"/>
            <p:nvPr/>
          </p:nvSpPr>
          <p:spPr>
            <a:xfrm rot="18946245">
              <a:off x="905853" y="5258424"/>
              <a:ext cx="431528" cy="369332"/>
            </a:xfrm>
            <a:prstGeom prst="rect">
              <a:avLst/>
            </a:prstGeom>
            <a:noFill/>
          </p:spPr>
          <p:txBody>
            <a:bodyPr wrap="square" rtlCol="0">
              <a:spAutoFit/>
            </a:bodyPr>
            <a:lstStyle/>
            <a:p>
              <a:r>
                <a:rPr lang="en-US" dirty="0" err="1" smtClean="0"/>
                <a:t>srt</a:t>
              </a:r>
              <a:endParaRPr lang="en-US" dirty="0" smtClean="0"/>
            </a:p>
          </p:txBody>
        </p:sp>
        <p:sp>
          <p:nvSpPr>
            <p:cNvPr id="16" name="TextBox 15"/>
            <p:cNvSpPr txBox="1"/>
            <p:nvPr/>
          </p:nvSpPr>
          <p:spPr>
            <a:xfrm rot="18946245">
              <a:off x="2522570" y="1317358"/>
              <a:ext cx="431528" cy="369332"/>
            </a:xfrm>
            <a:prstGeom prst="rect">
              <a:avLst/>
            </a:prstGeom>
            <a:noFill/>
          </p:spPr>
          <p:txBody>
            <a:bodyPr wrap="square" rtlCol="0">
              <a:spAutoFit/>
            </a:bodyPr>
            <a:lstStyle/>
            <a:p>
              <a:r>
                <a:rPr lang="en-US" dirty="0" err="1" smtClean="0"/>
                <a:t>srt</a:t>
              </a:r>
              <a:endParaRPr lang="en-US" dirty="0" smtClean="0"/>
            </a:p>
          </p:txBody>
        </p:sp>
        <p:sp>
          <p:nvSpPr>
            <p:cNvPr id="17" name="TextBox 16"/>
            <p:cNvSpPr txBox="1"/>
            <p:nvPr/>
          </p:nvSpPr>
          <p:spPr>
            <a:xfrm rot="20028376">
              <a:off x="1600478" y="1240890"/>
              <a:ext cx="431528" cy="369332"/>
            </a:xfrm>
            <a:prstGeom prst="rect">
              <a:avLst/>
            </a:prstGeom>
            <a:noFill/>
          </p:spPr>
          <p:txBody>
            <a:bodyPr wrap="none" rtlCol="0">
              <a:spAutoFit/>
            </a:bodyPr>
            <a:lstStyle/>
            <a:p>
              <a:r>
                <a:rPr lang="en-US" dirty="0" err="1" smtClean="0"/>
                <a:t>srt</a:t>
              </a:r>
              <a:endParaRPr lang="en-US" dirty="0" smtClean="0"/>
            </a:p>
          </p:txBody>
        </p:sp>
        <p:sp>
          <p:nvSpPr>
            <p:cNvPr id="18" name="TextBox 17"/>
            <p:cNvSpPr txBox="1"/>
            <p:nvPr/>
          </p:nvSpPr>
          <p:spPr>
            <a:xfrm rot="18946245">
              <a:off x="2780332" y="5007239"/>
              <a:ext cx="431528" cy="369332"/>
            </a:xfrm>
            <a:prstGeom prst="rect">
              <a:avLst/>
            </a:prstGeom>
            <a:noFill/>
          </p:spPr>
          <p:txBody>
            <a:bodyPr wrap="square" rtlCol="0">
              <a:spAutoFit/>
            </a:bodyPr>
            <a:lstStyle/>
            <a:p>
              <a:r>
                <a:rPr lang="en-US" dirty="0" err="1" smtClean="0"/>
                <a:t>srt</a:t>
              </a:r>
              <a:endParaRPr lang="en-US" dirty="0" smtClean="0"/>
            </a:p>
          </p:txBody>
        </p:sp>
        <p:sp>
          <p:nvSpPr>
            <p:cNvPr id="19" name="TextBox 18"/>
            <p:cNvSpPr txBox="1"/>
            <p:nvPr/>
          </p:nvSpPr>
          <p:spPr>
            <a:xfrm rot="17206709">
              <a:off x="5513803" y="2986600"/>
              <a:ext cx="885443" cy="369332"/>
            </a:xfrm>
            <a:prstGeom prst="rect">
              <a:avLst/>
            </a:prstGeom>
            <a:noFill/>
          </p:spPr>
          <p:txBody>
            <a:bodyPr wrap="square" rtlCol="0">
              <a:spAutoFit/>
            </a:bodyPr>
            <a:lstStyle/>
            <a:p>
              <a:r>
                <a:rPr lang="en-US" dirty="0" err="1" smtClean="0"/>
                <a:t>f&amp;I</a:t>
              </a:r>
              <a:r>
                <a:rPr lang="en-US" dirty="0" smtClean="0"/>
                <a:t> PTS</a:t>
              </a:r>
            </a:p>
          </p:txBody>
        </p:sp>
        <p:sp>
          <p:nvSpPr>
            <p:cNvPr id="20" name="TextBox 19"/>
            <p:cNvSpPr txBox="1"/>
            <p:nvPr/>
          </p:nvSpPr>
          <p:spPr>
            <a:xfrm>
              <a:off x="8127260" y="5638800"/>
              <a:ext cx="1081450" cy="369332"/>
            </a:xfrm>
            <a:prstGeom prst="rect">
              <a:avLst/>
            </a:prstGeom>
            <a:noFill/>
          </p:spPr>
          <p:txBody>
            <a:bodyPr wrap="none" rtlCol="0">
              <a:spAutoFit/>
            </a:bodyPr>
            <a:lstStyle/>
            <a:p>
              <a:r>
                <a:rPr lang="en-US" dirty="0"/>
                <a:t>f</a:t>
              </a:r>
              <a:r>
                <a:rPr lang="en-US" dirty="0" smtClean="0"/>
                <a:t>low back</a:t>
              </a:r>
            </a:p>
          </p:txBody>
        </p:sp>
        <p:sp>
          <p:nvSpPr>
            <p:cNvPr id="21" name="TextBox 20"/>
            <p:cNvSpPr txBox="1"/>
            <p:nvPr/>
          </p:nvSpPr>
          <p:spPr>
            <a:xfrm>
              <a:off x="8186152" y="3833574"/>
              <a:ext cx="1081450" cy="369332"/>
            </a:xfrm>
            <a:prstGeom prst="rect">
              <a:avLst/>
            </a:prstGeom>
            <a:noFill/>
          </p:spPr>
          <p:txBody>
            <a:bodyPr wrap="none" rtlCol="0">
              <a:spAutoFit/>
            </a:bodyPr>
            <a:lstStyle/>
            <a:p>
              <a:r>
                <a:rPr lang="en-US" dirty="0"/>
                <a:t>f</a:t>
              </a:r>
              <a:r>
                <a:rPr lang="en-US" dirty="0" smtClean="0"/>
                <a:t>low back</a:t>
              </a:r>
            </a:p>
          </p:txBody>
        </p:sp>
        <p:sp>
          <p:nvSpPr>
            <p:cNvPr id="29" name="TextBox 28"/>
            <p:cNvSpPr txBox="1"/>
            <p:nvPr/>
          </p:nvSpPr>
          <p:spPr>
            <a:xfrm rot="17206709">
              <a:off x="5352671" y="4871942"/>
              <a:ext cx="885443" cy="369332"/>
            </a:xfrm>
            <a:prstGeom prst="rect">
              <a:avLst/>
            </a:prstGeom>
            <a:noFill/>
          </p:spPr>
          <p:txBody>
            <a:bodyPr wrap="square" rtlCol="0">
              <a:spAutoFit/>
            </a:bodyPr>
            <a:lstStyle/>
            <a:p>
              <a:r>
                <a:rPr lang="en-US" dirty="0" err="1" smtClean="0"/>
                <a:t>inj</a:t>
              </a:r>
              <a:r>
                <a:rPr lang="en-US" dirty="0" smtClean="0"/>
                <a:t> PTS</a:t>
              </a:r>
            </a:p>
          </p:txBody>
        </p:sp>
        <p:sp>
          <p:nvSpPr>
            <p:cNvPr id="31" name="TextBox 30"/>
            <p:cNvSpPr txBox="1"/>
            <p:nvPr/>
          </p:nvSpPr>
          <p:spPr>
            <a:xfrm>
              <a:off x="3300666" y="4692957"/>
              <a:ext cx="1163588" cy="646331"/>
            </a:xfrm>
            <a:prstGeom prst="rect">
              <a:avLst/>
            </a:prstGeom>
            <a:noFill/>
          </p:spPr>
          <p:txBody>
            <a:bodyPr wrap="none" rtlCol="0">
              <a:spAutoFit/>
            </a:bodyPr>
            <a:lstStyle/>
            <a:p>
              <a:r>
                <a:rPr lang="en-US" dirty="0" smtClean="0"/>
                <a:t>Max WHP </a:t>
              </a:r>
            </a:p>
            <a:p>
              <a:pPr algn="ctr"/>
              <a:r>
                <a:rPr lang="en-US" dirty="0" err="1" smtClean="0"/>
                <a:t>stim</a:t>
              </a:r>
              <a:endParaRPr lang="en-US" dirty="0" smtClean="0"/>
            </a:p>
          </p:txBody>
        </p:sp>
        <p:sp>
          <p:nvSpPr>
            <p:cNvPr id="32" name="TextBox 31"/>
            <p:cNvSpPr txBox="1"/>
            <p:nvPr/>
          </p:nvSpPr>
          <p:spPr>
            <a:xfrm>
              <a:off x="3733059" y="6280102"/>
              <a:ext cx="1918859" cy="369332"/>
            </a:xfrm>
            <a:prstGeom prst="rect">
              <a:avLst/>
            </a:prstGeom>
            <a:noFill/>
          </p:spPr>
          <p:txBody>
            <a:bodyPr wrap="none" rtlCol="0">
              <a:spAutoFit/>
            </a:bodyPr>
            <a:lstStyle/>
            <a:p>
              <a:r>
                <a:rPr lang="en-US" dirty="0" err="1" smtClean="0"/>
                <a:t>srt</a:t>
              </a:r>
              <a:r>
                <a:rPr lang="en-US" dirty="0" smtClean="0"/>
                <a:t> = step-rate test</a:t>
              </a:r>
              <a:endParaRPr lang="en-US" dirty="0"/>
            </a:p>
          </p:txBody>
        </p:sp>
        <p:sp>
          <p:nvSpPr>
            <p:cNvPr id="25" name="TextBox 24"/>
            <p:cNvSpPr txBox="1"/>
            <p:nvPr/>
          </p:nvSpPr>
          <p:spPr>
            <a:xfrm>
              <a:off x="7485747" y="2297668"/>
              <a:ext cx="891591" cy="369332"/>
            </a:xfrm>
            <a:prstGeom prst="rect">
              <a:avLst/>
            </a:prstGeom>
            <a:noFill/>
          </p:spPr>
          <p:txBody>
            <a:bodyPr wrap="none" rtlCol="0">
              <a:spAutoFit/>
            </a:bodyPr>
            <a:lstStyle/>
            <a:p>
              <a:r>
                <a:rPr lang="en-US" dirty="0" smtClean="0"/>
                <a:t>14 days</a:t>
              </a:r>
              <a:endParaRPr lang="en-US" dirty="0"/>
            </a:p>
          </p:txBody>
        </p:sp>
        <p:sp>
          <p:nvSpPr>
            <p:cNvPr id="26" name="TextBox 25"/>
            <p:cNvSpPr txBox="1"/>
            <p:nvPr/>
          </p:nvSpPr>
          <p:spPr>
            <a:xfrm>
              <a:off x="6063740" y="4100155"/>
              <a:ext cx="1228863" cy="369332"/>
            </a:xfrm>
            <a:prstGeom prst="rect">
              <a:avLst/>
            </a:prstGeom>
            <a:noFill/>
          </p:spPr>
          <p:txBody>
            <a:bodyPr wrap="none" rtlCol="0">
              <a:spAutoFit/>
            </a:bodyPr>
            <a:lstStyle/>
            <a:p>
              <a:r>
                <a:rPr lang="en-US" dirty="0" smtClean="0"/>
                <a:t>8 </a:t>
              </a:r>
              <a:r>
                <a:rPr lang="en-US" dirty="0" err="1" smtClean="0"/>
                <a:t>stim</a:t>
              </a:r>
              <a:r>
                <a:rPr lang="en-US" dirty="0" smtClean="0"/>
                <a:t> days</a:t>
              </a:r>
              <a:endParaRPr lang="en-US" dirty="0"/>
            </a:p>
          </p:txBody>
        </p:sp>
        <p:sp>
          <p:nvSpPr>
            <p:cNvPr id="27" name="TextBox 26"/>
            <p:cNvSpPr txBox="1"/>
            <p:nvPr/>
          </p:nvSpPr>
          <p:spPr>
            <a:xfrm>
              <a:off x="6168983" y="5961623"/>
              <a:ext cx="1228863" cy="369332"/>
            </a:xfrm>
            <a:prstGeom prst="rect">
              <a:avLst/>
            </a:prstGeom>
            <a:noFill/>
          </p:spPr>
          <p:txBody>
            <a:bodyPr wrap="none" rtlCol="0">
              <a:spAutoFit/>
            </a:bodyPr>
            <a:lstStyle/>
            <a:p>
              <a:r>
                <a:rPr lang="en-US" dirty="0" smtClean="0"/>
                <a:t>8 </a:t>
              </a:r>
              <a:r>
                <a:rPr lang="en-US" dirty="0" err="1" smtClean="0"/>
                <a:t>stim</a:t>
              </a:r>
              <a:r>
                <a:rPr lang="en-US" dirty="0" smtClean="0"/>
                <a:t> days</a:t>
              </a:r>
              <a:endParaRPr lang="en-US" dirty="0"/>
            </a:p>
          </p:txBody>
        </p:sp>
      </p:grpSp>
      <p:cxnSp>
        <p:nvCxnSpPr>
          <p:cNvPr id="13" name="Straight Arrow Connector 12"/>
          <p:cNvCxnSpPr/>
          <p:nvPr/>
        </p:nvCxnSpPr>
        <p:spPr>
          <a:xfrm>
            <a:off x="4994498" y="1549103"/>
            <a:ext cx="7238" cy="31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688577" y="1828671"/>
            <a:ext cx="7238" cy="31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7991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914400"/>
            <a:ext cx="8801480" cy="5334000"/>
          </a:xfrm>
          <a:prstGeom prst="rect">
            <a:avLst/>
          </a:prstGeom>
        </p:spPr>
      </p:pic>
      <p:sp>
        <p:nvSpPr>
          <p:cNvPr id="3" name="TextBox 2"/>
          <p:cNvSpPr txBox="1"/>
          <p:nvPr/>
        </p:nvSpPr>
        <p:spPr>
          <a:xfrm>
            <a:off x="5791200" y="4045505"/>
            <a:ext cx="2091919" cy="646331"/>
          </a:xfrm>
          <a:prstGeom prst="rect">
            <a:avLst/>
          </a:prstGeom>
          <a:noFill/>
        </p:spPr>
        <p:txBody>
          <a:bodyPr wrap="none" rtlCol="0">
            <a:spAutoFit/>
          </a:bodyPr>
          <a:lstStyle/>
          <a:p>
            <a:pPr algn="ctr"/>
            <a:r>
              <a:rPr lang="en-US" dirty="0" smtClean="0"/>
              <a:t>Stimulation initiated</a:t>
            </a:r>
          </a:p>
          <a:p>
            <a:pPr algn="ctr"/>
            <a:r>
              <a:rPr lang="en-US" dirty="0" smtClean="0"/>
              <a:t>(aseismic)</a:t>
            </a:r>
          </a:p>
        </p:txBody>
      </p:sp>
      <p:cxnSp>
        <p:nvCxnSpPr>
          <p:cNvPr id="4" name="Straight Arrow Connector 3"/>
          <p:cNvCxnSpPr/>
          <p:nvPr/>
        </p:nvCxnSpPr>
        <p:spPr>
          <a:xfrm flipV="1">
            <a:off x="5791200" y="2895600"/>
            <a:ext cx="0" cy="1519237"/>
          </a:xfrm>
          <a:prstGeom prst="straightConnector1">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a:xfrm>
            <a:off x="514540" y="271418"/>
            <a:ext cx="8229600" cy="555114"/>
          </a:xfrm>
        </p:spPr>
        <p:txBody>
          <a:bodyPr>
            <a:noAutofit/>
          </a:bodyPr>
          <a:lstStyle/>
          <a:p>
            <a:r>
              <a:rPr lang="en-US" sz="3200" dirty="0" smtClean="0"/>
              <a:t>Stimulation Start</a:t>
            </a:r>
            <a:endParaRPr lang="en-US" sz="3200" dirty="0"/>
          </a:p>
        </p:txBody>
      </p:sp>
    </p:spTree>
    <p:extLst>
      <p:ext uri="{BB962C8B-B14F-4D97-AF65-F5344CB8AC3E}">
        <p14:creationId xmlns:p14="http://schemas.microsoft.com/office/powerpoint/2010/main" val="2214717236"/>
      </p:ext>
    </p:extLst>
  </p:cSld>
  <p:clrMapOvr>
    <a:masterClrMapping/>
  </p:clrMapOvr>
  <p:timing>
    <p:tnLst>
      <p:par>
        <p:cTn id="1" dur="indefinite" restart="never" nodeType="tmRoot"/>
      </p:par>
    </p:tnLst>
  </p:timing>
</p:sld>
</file>

<file path=ppt/theme/theme1.xml><?xml version="1.0" encoding="utf-8"?>
<a:theme xmlns:a="http://schemas.openxmlformats.org/drawingml/2006/main" name="ARE Green Theme">
  <a:themeElements>
    <a:clrScheme name="Custom 2">
      <a:dk1>
        <a:sysClr val="windowText" lastClr="000000"/>
      </a:dk1>
      <a:lt1>
        <a:sysClr val="window" lastClr="FFFFFF"/>
      </a:lt1>
      <a:dk2>
        <a:srgbClr val="527D55"/>
      </a:dk2>
      <a:lt2>
        <a:srgbClr val="EAEBDE"/>
      </a:lt2>
      <a:accent1>
        <a:srgbClr val="44472B"/>
      </a:accent1>
      <a:accent2>
        <a:srgbClr val="4A734A"/>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ARE Green Theme</Template>
  <TotalTime>6835</TotalTime>
  <Words>1091</Words>
  <Application>Microsoft Office PowerPoint</Application>
  <PresentationFormat>On-screen Show (4:3)</PresentationFormat>
  <Paragraphs>319</Paragraphs>
  <Slides>41</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41</vt:i4>
      </vt:variant>
    </vt:vector>
  </HeadingPairs>
  <TitlesOfParts>
    <vt:vector size="54" baseType="lpstr">
      <vt:lpstr>MS PGothic</vt:lpstr>
      <vt:lpstr>Arial</vt:lpstr>
      <vt:lpstr>Arial Narrow</vt:lpstr>
      <vt:lpstr>Calibri</vt:lpstr>
      <vt:lpstr>Segoe UI</vt:lpstr>
      <vt:lpstr>Symbol</vt:lpstr>
      <vt:lpstr>Times New Roman</vt:lpstr>
      <vt:lpstr>Wingdings</vt:lpstr>
      <vt:lpstr>Wingdings 2</vt:lpstr>
      <vt:lpstr>ヒラギノ角ゴ Pro W3</vt:lpstr>
      <vt:lpstr>ARE Green Theme</vt:lpstr>
      <vt:lpstr>Office Theme</vt:lpstr>
      <vt:lpstr>2_Office Theme</vt:lpstr>
      <vt:lpstr>PowerPoint Presentation</vt:lpstr>
      <vt:lpstr>Newberry Volcano EGS Demonstration </vt:lpstr>
      <vt:lpstr>AltaRock TZIM Technology</vt:lpstr>
      <vt:lpstr>PowerPoint Presentation</vt:lpstr>
      <vt:lpstr>PowerPoint Presentation</vt:lpstr>
      <vt:lpstr>Rig Operations 2014</vt:lpstr>
      <vt:lpstr>Electric Centrifugal Stimulation Pumps </vt:lpstr>
      <vt:lpstr>PowerPoint Presentation</vt:lpstr>
      <vt:lpstr>Stimulation Start</vt:lpstr>
      <vt:lpstr>Injectivity Index</vt:lpstr>
      <vt:lpstr>Pressure Fall-off Test</vt:lpstr>
      <vt:lpstr>Seismicity Rate </vt:lpstr>
      <vt:lpstr>PowerPoint Presentation</vt:lpstr>
      <vt:lpstr>Micro-Seismic event size distribution</vt:lpstr>
      <vt:lpstr>Flowing Temperature Survey, October 15</vt:lpstr>
      <vt:lpstr>Progression of seismicity from well </vt:lpstr>
      <vt:lpstr>PTS Logging to document TZIM effect </vt:lpstr>
      <vt:lpstr>PowerPoint Presentation</vt:lpstr>
      <vt:lpstr>Nov. 24-25 flowback: TZIM degradation product</vt:lpstr>
      <vt:lpstr>Nov. 24-25 flowback: Tracer Returns </vt:lpstr>
      <vt:lpstr>Potential Production Well Targets</vt:lpstr>
      <vt:lpstr>PowerPoint Presentation</vt:lpstr>
      <vt:lpstr>PowerPoint Presentation</vt:lpstr>
      <vt:lpstr>55A-29 Well Target Options</vt:lpstr>
      <vt:lpstr>PowerPoint Presentation</vt:lpstr>
      <vt:lpstr>PowerPoint Presentation</vt:lpstr>
      <vt:lpstr>PowerPoint Presentation</vt:lpstr>
      <vt:lpstr>PowerPoint Presentation</vt:lpstr>
      <vt:lpstr>All P&amp;T Axes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Stress Model</vt:lpstr>
      <vt:lpstr>Innovation: Centrifugal Stimulation pumps</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Yini Nordin</dc:creator>
  <cp:lastModifiedBy>Yini Nordin</cp:lastModifiedBy>
  <cp:revision>274</cp:revision>
  <cp:lastPrinted>2015-01-24T00:47:35Z</cp:lastPrinted>
  <dcterms:created xsi:type="dcterms:W3CDTF">2013-09-10T21:13:43Z</dcterms:created>
  <dcterms:modified xsi:type="dcterms:W3CDTF">2015-02-12T00:39:33Z</dcterms:modified>
</cp:coreProperties>
</file>